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0" r:id="rId1"/>
  </p:sldMasterIdLst>
  <p:notesMasterIdLst>
    <p:notesMasterId r:id="rId31"/>
  </p:notesMasterIdLst>
  <p:sldIdLst>
    <p:sldId id="256" r:id="rId2"/>
    <p:sldId id="257" r:id="rId3"/>
    <p:sldId id="262" r:id="rId4"/>
    <p:sldId id="263" r:id="rId5"/>
    <p:sldId id="264" r:id="rId6"/>
    <p:sldId id="266" r:id="rId7"/>
    <p:sldId id="302" r:id="rId8"/>
    <p:sldId id="303" r:id="rId9"/>
    <p:sldId id="267" r:id="rId10"/>
    <p:sldId id="272" r:id="rId11"/>
    <p:sldId id="273" r:id="rId12"/>
    <p:sldId id="278" r:id="rId13"/>
    <p:sldId id="280" r:id="rId14"/>
    <p:sldId id="283" r:id="rId15"/>
    <p:sldId id="268" r:id="rId16"/>
    <p:sldId id="292" r:id="rId17"/>
    <p:sldId id="293" r:id="rId18"/>
    <p:sldId id="294" r:id="rId19"/>
    <p:sldId id="299" r:id="rId20"/>
    <p:sldId id="300" r:id="rId21"/>
    <p:sldId id="301" r:id="rId22"/>
    <p:sldId id="270" r:id="rId23"/>
    <p:sldId id="285" r:id="rId24"/>
    <p:sldId id="286" r:id="rId25"/>
    <p:sldId id="287" r:id="rId26"/>
    <p:sldId id="288" r:id="rId27"/>
    <p:sldId id="289" r:id="rId28"/>
    <p:sldId id="290" r:id="rId29"/>
    <p:sldId id="291"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19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3BAA51-0CBB-4DF0-B0EB-6E284A4E84FC}" type="datetimeFigureOut">
              <a:rPr lang="en-US" smtClean="0"/>
              <a:t>5/23/2017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5F23B8-C2AA-47C1-83A8-1E10B58840B1}" type="slidenum">
              <a:rPr lang="en-US" smtClean="0"/>
              <a:t>‹#›</a:t>
            </a:fld>
            <a:endParaRPr lang="en-US"/>
          </a:p>
        </p:txBody>
      </p:sp>
    </p:spTree>
    <p:extLst>
      <p:ext uri="{BB962C8B-B14F-4D97-AF65-F5344CB8AC3E}">
        <p14:creationId xmlns:p14="http://schemas.microsoft.com/office/powerpoint/2010/main" val="2660147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5F23B8-C2AA-47C1-83A8-1E10B58840B1}" type="slidenum">
              <a:rPr lang="en-US" smtClean="0"/>
              <a:t>9</a:t>
            </a:fld>
            <a:endParaRPr lang="en-US"/>
          </a:p>
        </p:txBody>
      </p:sp>
    </p:spTree>
    <p:extLst>
      <p:ext uri="{BB962C8B-B14F-4D97-AF65-F5344CB8AC3E}">
        <p14:creationId xmlns:p14="http://schemas.microsoft.com/office/powerpoint/2010/main" val="288358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828EAA82-5AF2-46B3-8713-EFB11CD4E90F}" type="datetimeFigureOut">
              <a:rPr lang="en-US" smtClean="0"/>
              <a:t>5/23/2017</a:t>
            </a:fld>
            <a:endParaRPr lang="en-US"/>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94769C68-74F1-4411-BEC0-D9BBECF50DE9}" type="slidenum">
              <a:rPr lang="en-US" smtClean="0"/>
              <a:t>‹#›</a:t>
            </a:fld>
            <a:endParaRPr lang="en-US"/>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8EAA82-5AF2-46B3-8713-EFB11CD4E90F}" type="datetimeFigureOut">
              <a:rPr lang="en-US" smtClean="0"/>
              <a:t>5/23/2017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8EAA82-5AF2-46B3-8713-EFB11CD4E90F}" type="datetimeFigureOut">
              <a:rPr lang="en-US" smtClean="0"/>
              <a:t>5/23/2017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8EAA82-5AF2-46B3-8713-EFB11CD4E90F}" type="datetimeFigureOut">
              <a:rPr lang="en-US" smtClean="0"/>
              <a:t>5/23/2017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8EAA82-5AF2-46B3-8713-EFB11CD4E90F}" type="datetimeFigureOut">
              <a:rPr lang="en-US" smtClean="0"/>
              <a:t>5/23/2017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828EAA82-5AF2-46B3-8713-EFB11CD4E90F}" type="datetimeFigureOut">
              <a:rPr lang="en-US" smtClean="0"/>
              <a:t>5/23/2017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69C68-74F1-4411-BEC0-D9BBECF50DE9}" type="slidenum">
              <a:rPr lang="en-US" smtClean="0"/>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8EAA82-5AF2-46B3-8713-EFB11CD4E90F}" type="datetimeFigureOut">
              <a:rPr lang="en-US" smtClean="0"/>
              <a:t>5/23/2017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8EAA82-5AF2-46B3-8713-EFB11CD4E90F}" type="datetimeFigureOut">
              <a:rPr lang="en-US" smtClean="0"/>
              <a:t>5/23/2017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EAA82-5AF2-46B3-8713-EFB11CD4E90F}" type="datetimeFigureOut">
              <a:rPr lang="en-US" smtClean="0"/>
              <a:t>5/23/2017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828EAA82-5AF2-46B3-8713-EFB11CD4E90F}" type="datetimeFigureOut">
              <a:rPr lang="en-US" smtClean="0"/>
              <a:t>5/23/2017</a:t>
            </a:fld>
            <a:endParaRPr lang="en-US"/>
          </a:p>
        </p:txBody>
      </p:sp>
      <p:sp>
        <p:nvSpPr>
          <p:cNvPr id="7" name="Slide Number Placeholder 6"/>
          <p:cNvSpPr>
            <a:spLocks noGrp="1"/>
          </p:cNvSpPr>
          <p:nvPr>
            <p:ph type="sldNum" sz="quarter" idx="12"/>
          </p:nvPr>
        </p:nvSpPr>
        <p:spPr/>
        <p:txBody>
          <a:bodyPr/>
          <a:lstStyle/>
          <a:p>
            <a:fld id="{94769C68-74F1-4411-BEC0-D9BBECF50DE9}" type="slidenum">
              <a:rPr lang="en-US" smtClean="0"/>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8EAA82-5AF2-46B3-8713-EFB11CD4E90F}" type="datetimeFigureOut">
              <a:rPr lang="en-US" smtClean="0"/>
              <a:t>5/23/2017</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a:p>
        </p:txBody>
      </p:sp>
      <p:sp>
        <p:nvSpPr>
          <p:cNvPr id="7" name="Slide Number Placeholder 6"/>
          <p:cNvSpPr>
            <a:spLocks noGrp="1"/>
          </p:cNvSpPr>
          <p:nvPr>
            <p:ph type="sldNum" sz="quarter" idx="12"/>
          </p:nvPr>
        </p:nvSpPr>
        <p:spPr/>
        <p:txBody>
          <a:bodyPr/>
          <a:lstStyle/>
          <a:p>
            <a:fld id="{94769C68-74F1-4411-BEC0-D9BBECF50DE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828EAA82-5AF2-46B3-8713-EFB11CD4E90F}" type="datetimeFigureOut">
              <a:rPr lang="en-US" smtClean="0"/>
              <a:t>5/23/2017</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94769C68-74F1-4411-BEC0-D9BBECF50DE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2590800"/>
            <a:ext cx="3313355" cy="3810000"/>
          </a:xfrm>
        </p:spPr>
        <p:txBody>
          <a:bodyPr>
            <a:normAutofit fontScale="90000"/>
          </a:bodyPr>
          <a:lstStyle/>
          <a:p>
            <a:r>
              <a:rPr lang="en-US" sz="3200" i="1" u="sng" err="1" smtClean="0">
                <a:latin typeface="Times New Roman" panose="02020603050405020304" pitchFamily="18" charset="0"/>
                <a:cs typeface="Times New Roman" panose="02020603050405020304" pitchFamily="18" charset="0"/>
              </a:rPr>
              <a:t>Đề</a:t>
            </a:r>
            <a:r>
              <a:rPr lang="en-US" sz="3200" i="1" u="sng" smtClean="0">
                <a:latin typeface="Times New Roman" panose="02020603050405020304" pitchFamily="18" charset="0"/>
                <a:cs typeface="Times New Roman" panose="02020603050405020304" pitchFamily="18" charset="0"/>
              </a:rPr>
              <a:t> </a:t>
            </a:r>
            <a:r>
              <a:rPr lang="en-US" sz="3200" i="1" u="sng" err="1" smtClean="0">
                <a:latin typeface="Times New Roman" panose="02020603050405020304" pitchFamily="18" charset="0"/>
                <a:cs typeface="Times New Roman" panose="02020603050405020304" pitchFamily="18" charset="0"/>
              </a:rPr>
              <a:t>tài</a:t>
            </a:r>
            <a:r>
              <a:rPr lang="en-US" sz="3200" smtClean="0">
                <a:latin typeface="Times New Roman" panose="02020603050405020304" pitchFamily="18" charset="0"/>
                <a:cs typeface="Times New Roman" panose="02020603050405020304" pitchFamily="18" charset="0"/>
              </a:rPr>
              <a:t>: </a:t>
            </a:r>
            <a:br>
              <a:rPr lang="en-US" sz="3200" smtClean="0">
                <a:latin typeface="Times New Roman" panose="02020603050405020304" pitchFamily="18" charset="0"/>
                <a:cs typeface="Times New Roman" panose="02020603050405020304" pitchFamily="18" charset="0"/>
              </a:rPr>
            </a:br>
            <a:r>
              <a:rPr lang="en-US" b="1" smtClean="0">
                <a:latin typeface="Times New Roman" panose="02020603050405020304" pitchFamily="18" charset="0"/>
                <a:cs typeface="Times New Roman" panose="02020603050405020304" pitchFamily="18" charset="0"/>
              </a:rPr>
              <a:t>Thiết </a:t>
            </a:r>
            <a:r>
              <a:rPr lang="en-US" b="1" err="1" smtClean="0">
                <a:latin typeface="Times New Roman" panose="02020603050405020304" pitchFamily="18" charset="0"/>
                <a:cs typeface="Times New Roman" panose="02020603050405020304" pitchFamily="18" charset="0"/>
              </a:rPr>
              <a:t>kế</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và</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thi</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công</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mô</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hình</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xe</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tự</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hành</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Nhận</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diện</a:t>
            </a:r>
            <a:r>
              <a:rPr lang="en-US" b="1" smtClean="0">
                <a:latin typeface="Times New Roman" panose="02020603050405020304" pitchFamily="18" charset="0"/>
                <a:cs typeface="Times New Roman" panose="02020603050405020304" pitchFamily="18" charset="0"/>
              </a:rPr>
              <a:t> </a:t>
            </a:r>
            <a:r>
              <a:rPr lang="en-US" b="1" err="1" smtClean="0">
                <a:latin typeface="Times New Roman" panose="02020603050405020304" pitchFamily="18" charset="0"/>
                <a:cs typeface="Times New Roman" panose="02020603050405020304" pitchFamily="18" charset="0"/>
              </a:rPr>
              <a:t>và</a:t>
            </a:r>
            <a:r>
              <a:rPr lang="en-US" b="1" smtClean="0">
                <a:latin typeface="Times New Roman" panose="02020603050405020304" pitchFamily="18" charset="0"/>
                <a:cs typeface="Times New Roman" panose="02020603050405020304" pitchFamily="18" charset="0"/>
              </a:rPr>
              <a:t> di chuyển theo làn đường</a:t>
            </a:r>
            <a:r>
              <a:rPr lang="en-US" sz="3200" smtClean="0">
                <a:latin typeface="Times New Roman" panose="02020603050405020304" pitchFamily="18" charset="0"/>
                <a:cs typeface="Times New Roman" panose="02020603050405020304" pitchFamily="18" charset="0"/>
              </a:rPr>
              <a:t/>
            </a:r>
            <a:br>
              <a:rPr lang="en-US" sz="3200" smtClean="0">
                <a:latin typeface="Times New Roman" panose="02020603050405020304" pitchFamily="18" charset="0"/>
                <a:cs typeface="Times New Roman" panose="02020603050405020304" pitchFamily="18" charset="0"/>
              </a:rPr>
            </a:br>
            <a:r>
              <a:rPr lang="en-US" sz="3200">
                <a:latin typeface="Times New Roman" panose="02020603050405020304" pitchFamily="18" charset="0"/>
                <a:cs typeface="Times New Roman" panose="02020603050405020304" pitchFamily="18" charset="0"/>
              </a:rPr>
              <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0205" y="4114800"/>
            <a:ext cx="4563359" cy="2209800"/>
          </a:xfrm>
        </p:spPr>
        <p:txBody>
          <a:bodyPr>
            <a:normAutofit/>
          </a:bodyPr>
          <a:lstStyle/>
          <a:p>
            <a:r>
              <a:rPr lang="en-US" smtClean="0"/>
              <a:t>GVHD:	TS. </a:t>
            </a:r>
            <a:r>
              <a:rPr lang="en-US" err="1" smtClean="0"/>
              <a:t>Nguyễn</a:t>
            </a:r>
            <a:r>
              <a:rPr lang="en-US" smtClean="0"/>
              <a:t> </a:t>
            </a:r>
            <a:r>
              <a:rPr lang="en-US" err="1" smtClean="0"/>
              <a:t>Thị</a:t>
            </a:r>
            <a:r>
              <a:rPr lang="en-US" smtClean="0"/>
              <a:t> Anh </a:t>
            </a:r>
            <a:r>
              <a:rPr lang="en-US" err="1" smtClean="0"/>
              <a:t>Thư</a:t>
            </a:r>
            <a:endParaRPr lang="en-US" smtClean="0"/>
          </a:p>
          <a:p>
            <a:r>
              <a:rPr lang="en-US" smtClean="0"/>
              <a:t>            	</a:t>
            </a:r>
            <a:r>
              <a:rPr lang="en-US" err="1" smtClean="0"/>
              <a:t>TS.Hồ</a:t>
            </a:r>
            <a:r>
              <a:rPr lang="en-US" smtClean="0"/>
              <a:t> </a:t>
            </a:r>
            <a:r>
              <a:rPr lang="en-US" err="1" smtClean="0"/>
              <a:t>Phước</a:t>
            </a:r>
            <a:r>
              <a:rPr lang="en-US" smtClean="0"/>
              <a:t> </a:t>
            </a:r>
            <a:r>
              <a:rPr lang="en-US" err="1" smtClean="0"/>
              <a:t>Tiến</a:t>
            </a:r>
            <a:endParaRPr lang="en-US" smtClean="0"/>
          </a:p>
          <a:p>
            <a:r>
              <a:rPr lang="en-US" smtClean="0"/>
              <a:t>             	Ks. </a:t>
            </a:r>
            <a:r>
              <a:rPr lang="en-US" err="1" smtClean="0"/>
              <a:t>Phạm</a:t>
            </a:r>
            <a:r>
              <a:rPr lang="en-US" smtClean="0"/>
              <a:t> Minh </a:t>
            </a:r>
            <a:r>
              <a:rPr lang="en-US" err="1" smtClean="0"/>
              <a:t>Hải</a:t>
            </a:r>
            <a:endParaRPr lang="en-US" smtClean="0"/>
          </a:p>
          <a:p>
            <a:r>
              <a:rPr lang="en-US" smtClean="0"/>
              <a:t>SVTH:</a:t>
            </a:r>
            <a:r>
              <a:rPr lang="en-US"/>
              <a:t>	</a:t>
            </a:r>
            <a:r>
              <a:rPr lang="en-US" err="1" smtClean="0"/>
              <a:t>Đặng</a:t>
            </a:r>
            <a:r>
              <a:rPr lang="en-US" smtClean="0"/>
              <a:t> </a:t>
            </a:r>
            <a:r>
              <a:rPr lang="en-US" err="1" smtClean="0"/>
              <a:t>Quốc</a:t>
            </a:r>
            <a:r>
              <a:rPr lang="en-US" smtClean="0"/>
              <a:t> Bảo		12DT4</a:t>
            </a:r>
          </a:p>
          <a:p>
            <a:r>
              <a:rPr lang="en-US"/>
              <a:t>	</a:t>
            </a:r>
            <a:r>
              <a:rPr lang="en-US" err="1" smtClean="0"/>
              <a:t>Nguyễn</a:t>
            </a:r>
            <a:r>
              <a:rPr lang="en-US" smtClean="0"/>
              <a:t> </a:t>
            </a:r>
            <a:r>
              <a:rPr lang="en-US" err="1" smtClean="0"/>
              <a:t>Văn</a:t>
            </a:r>
            <a:r>
              <a:rPr lang="en-US" smtClean="0"/>
              <a:t> Thanh	12DT4</a:t>
            </a:r>
          </a:p>
          <a:p>
            <a:r>
              <a:rPr lang="en-US"/>
              <a:t>	</a:t>
            </a:r>
            <a:r>
              <a:rPr lang="en-US" err="1" smtClean="0"/>
              <a:t>Đoàn</a:t>
            </a:r>
            <a:r>
              <a:rPr lang="en-US" smtClean="0"/>
              <a:t> Minh </a:t>
            </a:r>
            <a:r>
              <a:rPr lang="en-US" err="1" smtClean="0"/>
              <a:t>Thiên</a:t>
            </a:r>
            <a:r>
              <a:rPr lang="en-US" smtClean="0"/>
              <a:t> Phú	12DT4</a:t>
            </a:r>
            <a:endParaRPr lang="en-US"/>
          </a:p>
        </p:txBody>
      </p:sp>
      <p:sp>
        <p:nvSpPr>
          <p:cNvPr id="4" name="Subtitle 2"/>
          <p:cNvSpPr txBox="1">
            <a:spLocks/>
          </p:cNvSpPr>
          <p:nvPr/>
        </p:nvSpPr>
        <p:spPr>
          <a:xfrm>
            <a:off x="4648200" y="295564"/>
            <a:ext cx="3581400" cy="2209800"/>
          </a:xfrm>
          <a:prstGeom prst="rect">
            <a:avLst/>
          </a:prstGeom>
        </p:spPr>
        <p:txBody>
          <a:bodyPr vert="horz" lIns="91440" tIns="45720" rIns="91440" bIns="45720" rtlCol="0">
            <a:normAutofit/>
          </a:bodyPr>
          <a:lstStyle>
            <a:lvl1pPr marL="0" indent="0" algn="l" defTabSz="914400" rtl="0" eaLnBrk="1" latinLnBrk="0" hangingPunct="1">
              <a:spcBef>
                <a:spcPct val="20000"/>
              </a:spcBef>
              <a:buClr>
                <a:schemeClr val="accent1"/>
              </a:buClr>
              <a:buSzPct val="76000"/>
              <a:buFont typeface="Wingdings 2" pitchFamily="18" charset="2"/>
              <a:buNone/>
              <a:defRPr sz="1800" kern="1200">
                <a:solidFill>
                  <a:srgbClr val="424242"/>
                </a:solidFill>
                <a:latin typeface="+mn-lt"/>
                <a:ea typeface="+mn-ea"/>
                <a:cs typeface="+mn-cs"/>
              </a:defRPr>
            </a:lvl1pPr>
            <a:lvl2pPr marL="457200" indent="0" algn="ctr" defTabSz="914400" rtl="0" eaLnBrk="1" latinLnBrk="0" hangingPunct="1">
              <a:spcBef>
                <a:spcPct val="20000"/>
              </a:spcBef>
              <a:buClr>
                <a:schemeClr val="accent1"/>
              </a:buClr>
              <a:buSzPct val="76000"/>
              <a:buFont typeface="Wingdings 2" pitchFamily="18"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76000"/>
              <a:buFont typeface="Wingdings 2" pitchFamily="18" charset="2"/>
              <a:buNone/>
              <a:defRPr sz="16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r>
              <a:rPr lang="en-US" sz="2400" smtClean="0">
                <a:solidFill>
                  <a:schemeClr val="accent1"/>
                </a:solidFill>
              </a:rPr>
              <a:t>Caspstone Project tại FPT Software Đà Nẵng</a:t>
            </a:r>
            <a:endParaRPr lang="en-US" sz="2400">
              <a:solidFill>
                <a:schemeClr val="accent1"/>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52400" y="300182"/>
            <a:ext cx="4343400" cy="3357418"/>
          </a:xfrm>
          <a:prstGeom prst="rect">
            <a:avLst/>
          </a:prstGeom>
        </p:spPr>
      </p:pic>
    </p:spTree>
    <p:extLst>
      <p:ext uri="{BB962C8B-B14F-4D97-AF65-F5344CB8AC3E}">
        <p14:creationId xmlns:p14="http://schemas.microsoft.com/office/powerpoint/2010/main" val="1020455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762000" y="725054"/>
            <a:ext cx="4800600" cy="1027545"/>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3.1 Thiết kế phần cứng</a:t>
            </a:r>
          </a:p>
          <a:p>
            <a:r>
              <a:rPr lang="en-US" sz="3700" smtClean="0">
                <a:solidFill>
                  <a:schemeClr val="accent1">
                    <a:lumMod val="75000"/>
                  </a:schemeClr>
                </a:solidFill>
                <a:latin typeface="Times New Roman" panose="02020603050405020304" pitchFamily="18" charset="0"/>
                <a:cs typeface="Times New Roman" panose="02020603050405020304" pitchFamily="18" charset="0"/>
              </a:rPr>
              <a:t>3.1.1 Sơ đồ hệ thống</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6" name="Content Placeholder 5"/>
          <p:cNvPicPr>
            <a:picLocks noGrp="1"/>
          </p:cNvPicPr>
          <p:nvPr>
            <p:ph idx="1"/>
          </p:nvPr>
        </p:nvPicPr>
        <p:blipFill>
          <a:blip r:embed="rId2"/>
          <a:stretch>
            <a:fillRect/>
          </a:stretch>
        </p:blipFill>
        <p:spPr>
          <a:xfrm>
            <a:off x="1752600" y="1752600"/>
            <a:ext cx="5562600" cy="4267201"/>
          </a:xfrm>
          <a:prstGeom prst="rect">
            <a:avLst/>
          </a:prstGeom>
        </p:spPr>
      </p:pic>
      <p:sp>
        <p:nvSpPr>
          <p:cNvPr id="7" name="TextBox 6"/>
          <p:cNvSpPr txBox="1"/>
          <p:nvPr/>
        </p:nvSpPr>
        <p:spPr>
          <a:xfrm>
            <a:off x="2819400" y="6019800"/>
            <a:ext cx="3868882" cy="369332"/>
          </a:xfrm>
          <a:prstGeom prst="rect">
            <a:avLst/>
          </a:prstGeom>
          <a:noFill/>
        </p:spPr>
        <p:txBody>
          <a:bodyPr wrap="square" rtlCol="0">
            <a:spAutoFit/>
          </a:bodyPr>
          <a:lstStyle/>
          <a:p>
            <a:pPr algn="ctr"/>
            <a:r>
              <a:rPr lang="en-US"/>
              <a:t>Sơ đồ 3.1</a:t>
            </a:r>
            <a:r>
              <a:rPr lang="en-US" b="1"/>
              <a:t> </a:t>
            </a:r>
            <a:r>
              <a:rPr lang="en-US"/>
              <a:t>Sơ đồ khối hệ thống</a:t>
            </a:r>
          </a:p>
        </p:txBody>
      </p:sp>
    </p:spTree>
    <p:extLst>
      <p:ext uri="{BB962C8B-B14F-4D97-AF65-F5344CB8AC3E}">
        <p14:creationId xmlns:p14="http://schemas.microsoft.com/office/powerpoint/2010/main" val="30745338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a:stretch>
            <a:fillRect/>
          </a:stretch>
        </p:blipFill>
        <p:spPr>
          <a:xfrm>
            <a:off x="2286000" y="1066800"/>
            <a:ext cx="4876800" cy="4800600"/>
          </a:xfrm>
          <a:prstGeom prst="rect">
            <a:avLst/>
          </a:prstGeom>
        </p:spPr>
      </p:pic>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762000" y="381000"/>
            <a:ext cx="4800600" cy="609599"/>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smtClean="0">
                <a:solidFill>
                  <a:schemeClr val="accent1">
                    <a:lumMod val="75000"/>
                  </a:schemeClr>
                </a:solidFill>
                <a:latin typeface="Times New Roman" panose="02020603050405020304" pitchFamily="18" charset="0"/>
                <a:cs typeface="Times New Roman" panose="02020603050405020304" pitchFamily="18" charset="0"/>
              </a:rPr>
              <a:t>3.1.1 Sơ đồ hệ thống</a:t>
            </a:r>
            <a:endParaRPr lang="en-US" sz="33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819400" y="6019800"/>
            <a:ext cx="4572000" cy="369332"/>
          </a:xfrm>
          <a:prstGeom prst="rect">
            <a:avLst/>
          </a:prstGeom>
          <a:noFill/>
        </p:spPr>
        <p:txBody>
          <a:bodyPr wrap="square" rtlCol="0">
            <a:spAutoFit/>
          </a:bodyPr>
          <a:lstStyle/>
          <a:p>
            <a:pPr algn="ctr"/>
            <a:r>
              <a:rPr lang="en-US"/>
              <a:t>Sơ đồ </a:t>
            </a:r>
            <a:r>
              <a:rPr lang="en-US" smtClean="0"/>
              <a:t>3.2.</a:t>
            </a:r>
            <a:r>
              <a:rPr lang="en-US" b="1" smtClean="0"/>
              <a:t> </a:t>
            </a:r>
            <a:r>
              <a:rPr lang="en-US"/>
              <a:t>Sơ </a:t>
            </a:r>
            <a:r>
              <a:rPr lang="en-US" smtClean="0"/>
              <a:t>đồ nguyên lý </a:t>
            </a:r>
            <a:r>
              <a:rPr lang="en-US"/>
              <a:t>hệ thống</a:t>
            </a:r>
          </a:p>
        </p:txBody>
      </p:sp>
    </p:spTree>
    <p:extLst>
      <p:ext uri="{BB962C8B-B14F-4D97-AF65-F5344CB8AC3E}">
        <p14:creationId xmlns:p14="http://schemas.microsoft.com/office/powerpoint/2010/main" val="4041594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33400" y="4572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smtClean="0">
                <a:solidFill>
                  <a:schemeClr val="accent1">
                    <a:lumMod val="75000"/>
                  </a:schemeClr>
                </a:solidFill>
                <a:latin typeface="Times New Roman" panose="02020603050405020304" pitchFamily="18" charset="0"/>
                <a:cs typeface="Times New Roman" panose="02020603050405020304" pitchFamily="18" charset="0"/>
              </a:rPr>
              <a:t>3.1.2 </a:t>
            </a:r>
            <a:r>
              <a:rPr lang="en-US" sz="3300" smtClean="0">
                <a:solidFill>
                  <a:schemeClr val="accent1">
                    <a:lumMod val="75000"/>
                  </a:schemeClr>
                </a:solidFill>
                <a:latin typeface="Times New Roman" panose="02020603050405020304" pitchFamily="18" charset="0"/>
                <a:cs typeface="Times New Roman" panose="02020603050405020304" pitchFamily="18" charset="0"/>
              </a:rPr>
              <a:t>Thiết kế giao tiếp giữa các module</a:t>
            </a:r>
            <a:endParaRPr lang="en-US" sz="33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pic>
        <p:nvPicPr>
          <p:cNvPr id="7" name="Content Placeholder 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5791200" cy="3200400"/>
          </a:xfrm>
          <a:prstGeom prst="rect">
            <a:avLst/>
          </a:prstGeom>
          <a:noFill/>
          <a:ln>
            <a:noFill/>
          </a:ln>
        </p:spPr>
      </p:pic>
      <p:sp>
        <p:nvSpPr>
          <p:cNvPr id="8" name="TextBox 7"/>
          <p:cNvSpPr txBox="1"/>
          <p:nvPr/>
        </p:nvSpPr>
        <p:spPr>
          <a:xfrm>
            <a:off x="1828800" y="5440065"/>
            <a:ext cx="5715000" cy="369332"/>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Hình </a:t>
            </a:r>
            <a:r>
              <a:rPr lang="en-US" smtClean="0">
                <a:latin typeface="Times New Roman" panose="02020603050405020304" pitchFamily="18" charset="0"/>
                <a:cs typeface="Times New Roman" panose="02020603050405020304" pitchFamily="18" charset="0"/>
              </a:rPr>
              <a:t>3.6 </a:t>
            </a:r>
            <a:r>
              <a:rPr lang="en-US" b="1"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Hệ thống phần cứng sau khi đã lắp đặt hoàn chỉnh</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7053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507998" y="533400"/>
            <a:ext cx="7848600" cy="1019464"/>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smtClean="0">
                <a:solidFill>
                  <a:schemeClr val="accent1">
                    <a:lumMod val="75000"/>
                  </a:schemeClr>
                </a:solidFill>
                <a:latin typeface="Times New Roman" panose="02020603050405020304" pitchFamily="18" charset="0"/>
                <a:cs typeface="Times New Roman" panose="02020603050405020304" pitchFamily="18" charset="0"/>
              </a:rPr>
              <a:t>3.2 </a:t>
            </a:r>
            <a:r>
              <a:rPr lang="en-US" sz="3200" smtClean="0">
                <a:solidFill>
                  <a:schemeClr val="accent1">
                    <a:lumMod val="75000"/>
                  </a:schemeClr>
                </a:solidFill>
                <a:latin typeface="Times New Roman" panose="02020603050405020304" pitchFamily="18" charset="0"/>
                <a:cs typeface="Times New Roman" panose="02020603050405020304" pitchFamily="18" charset="0"/>
              </a:rPr>
              <a:t>Thiết kế </a:t>
            </a:r>
            <a:r>
              <a:rPr lang="en-US" sz="3200" smtClean="0">
                <a:solidFill>
                  <a:schemeClr val="accent1">
                    <a:lumMod val="75000"/>
                  </a:schemeClr>
                </a:solidFill>
                <a:latin typeface="Times New Roman" panose="02020603050405020304" pitchFamily="18" charset="0"/>
                <a:cs typeface="Times New Roman" panose="02020603050405020304" pitchFamily="18" charset="0"/>
              </a:rPr>
              <a:t>phần mềm</a:t>
            </a:r>
          </a:p>
          <a:p>
            <a:r>
              <a:rPr lang="en-US" sz="3200">
                <a:solidFill>
                  <a:schemeClr val="accent1">
                    <a:lumMod val="75000"/>
                  </a:schemeClr>
                </a:solidFill>
                <a:latin typeface="Times New Roman" panose="02020603050405020304" pitchFamily="18" charset="0"/>
                <a:cs typeface="Times New Roman" panose="02020603050405020304" pitchFamily="18" charset="0"/>
              </a:rPr>
              <a:t>3.2.1 Thiết kế các thuật toán xử lý ảnh</a:t>
            </a:r>
            <a:endParaRPr lang="en-US" sz="32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2743200" y="1447800"/>
            <a:ext cx="4749803" cy="4576695"/>
          </a:xfrm>
          <a:prstGeom prst="rect">
            <a:avLst/>
          </a:prstGeom>
        </p:spPr>
      </p:pic>
      <p:sp>
        <p:nvSpPr>
          <p:cNvPr id="7" name="TextBox 6"/>
          <p:cNvSpPr txBox="1"/>
          <p:nvPr/>
        </p:nvSpPr>
        <p:spPr>
          <a:xfrm>
            <a:off x="3213101" y="6126172"/>
            <a:ext cx="3810000" cy="307777"/>
          </a:xfrm>
          <a:prstGeom prst="rect">
            <a:avLst/>
          </a:prstGeom>
          <a:noFill/>
        </p:spPr>
        <p:txBody>
          <a:bodyPr wrap="square" rtlCol="0">
            <a:spAutoFit/>
          </a:bodyPr>
          <a:lstStyle/>
          <a:p>
            <a:r>
              <a:rPr lang="en-US" sz="1400"/>
              <a:t>Sơ </a:t>
            </a:r>
            <a:r>
              <a:rPr lang="en-US" sz="1400"/>
              <a:t>đồ </a:t>
            </a:r>
            <a:r>
              <a:rPr lang="en-US" sz="1400" smtClean="0"/>
              <a:t>3.3. Sơ </a:t>
            </a:r>
            <a:r>
              <a:rPr lang="en-US" sz="1400"/>
              <a:t>đồ thuật toán tổng.</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396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609600"/>
            <a:ext cx="7848600" cy="11049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solidFill>
                  <a:schemeClr val="accent1">
                    <a:lumMod val="75000"/>
                  </a:schemeClr>
                </a:solidFill>
                <a:latin typeface="Times New Roman" panose="02020603050405020304" pitchFamily="18" charset="0"/>
                <a:cs typeface="Times New Roman" panose="02020603050405020304" pitchFamily="18" charset="0"/>
              </a:rPr>
              <a:t>3.2.2 Thiết kế các thuật toán cho phần điều </a:t>
            </a:r>
            <a:r>
              <a:rPr lang="en-US" sz="3600">
                <a:solidFill>
                  <a:schemeClr val="accent1">
                    <a:lumMod val="75000"/>
                  </a:schemeClr>
                </a:solidFill>
                <a:latin typeface="Times New Roman" panose="02020603050405020304" pitchFamily="18" charset="0"/>
                <a:cs typeface="Times New Roman" panose="02020603050405020304" pitchFamily="18" charset="0"/>
              </a:rPr>
              <a:t>khiển </a:t>
            </a:r>
            <a:r>
              <a:rPr lang="en-US" sz="3600" smtClean="0">
                <a:solidFill>
                  <a:schemeClr val="accent1">
                    <a:lumMod val="75000"/>
                  </a:schemeClr>
                </a:solidFill>
                <a:latin typeface="Times New Roman" panose="02020603050405020304" pitchFamily="18" charset="0"/>
                <a:cs typeface="Times New Roman" panose="02020603050405020304" pitchFamily="18" charset="0"/>
              </a:rPr>
              <a:t>xe</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7" name="TextBox 6"/>
          <p:cNvSpPr txBox="1"/>
          <p:nvPr/>
        </p:nvSpPr>
        <p:spPr>
          <a:xfrm>
            <a:off x="2322944" y="5634028"/>
            <a:ext cx="4992255" cy="738664"/>
          </a:xfrm>
          <a:prstGeom prst="rect">
            <a:avLst/>
          </a:prstGeom>
          <a:noFill/>
        </p:spPr>
        <p:txBody>
          <a:bodyPr wrap="square" rtlCol="0">
            <a:spAutoFit/>
          </a:bodyPr>
          <a:lstStyle/>
          <a:p>
            <a:r>
              <a:rPr lang="en-US" sz="1400"/>
              <a:t>Sơ </a:t>
            </a:r>
            <a:r>
              <a:rPr lang="en-US" sz="1400"/>
              <a:t>đồ </a:t>
            </a:r>
            <a:r>
              <a:rPr lang="en-US" sz="1400" smtClean="0"/>
              <a:t>3.4</a:t>
            </a:r>
            <a:r>
              <a:rPr lang="en-US" sz="1400" b="1" smtClean="0"/>
              <a:t> </a:t>
            </a:r>
            <a:r>
              <a:rPr lang="en-US" sz="1400"/>
              <a:t>Thuật toán cho chương trình ngắt nhận dữ liệu từ khối xử lý ảnh và chương trình ngắt đo tốc độ vòng quay của bánh xe.</a:t>
            </a:r>
          </a:p>
        </p:txBody>
      </p:sp>
      <p:pic>
        <p:nvPicPr>
          <p:cNvPr id="9" name="Picture 8" descr="C:\Users\Thanh Xuan\Desktop\Do_An_Tot_Nghiep\Arduino2.PNG"/>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718396"/>
            <a:ext cx="5029200" cy="3844204"/>
          </a:xfrm>
          <a:prstGeom prst="rect">
            <a:avLst/>
          </a:prstGeom>
          <a:noFill/>
          <a:ln>
            <a:noFill/>
          </a:ln>
        </p:spPr>
      </p:pic>
    </p:spTree>
    <p:extLst>
      <p:ext uri="{BB962C8B-B14F-4D97-AF65-F5344CB8AC3E}">
        <p14:creationId xmlns:p14="http://schemas.microsoft.com/office/powerpoint/2010/main" val="2763343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0"/>
            <a:ext cx="7024744" cy="2514600"/>
          </a:xfrm>
        </p:spPr>
        <p:txBody>
          <a:bodyPr>
            <a:normAutofit/>
          </a:body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IV. Kết quả thực hiện</a:t>
            </a:r>
            <a:br>
              <a:rPr lang="en-US" sz="3700" smtClean="0">
                <a:solidFill>
                  <a:schemeClr val="accent1">
                    <a:lumMod val="75000"/>
                  </a:schemeClr>
                </a:solidFill>
                <a:latin typeface="Times New Roman" panose="02020603050405020304" pitchFamily="18" charset="0"/>
                <a:cs typeface="Times New Roman" panose="02020603050405020304" pitchFamily="18" charset="0"/>
              </a:rPr>
            </a:br>
            <a:r>
              <a:rPr lang="en-US" sz="3700" smtClean="0">
                <a:solidFill>
                  <a:schemeClr val="accent1">
                    <a:lumMod val="75000"/>
                  </a:schemeClr>
                </a:solidFill>
                <a:latin typeface="Times New Roman" panose="02020603050405020304" pitchFamily="18" charset="0"/>
                <a:cs typeface="Times New Roman" panose="02020603050405020304" pitchFamily="18" charset="0"/>
              </a:rPr>
              <a:t>4.1 Các kết quả đạt được</a:t>
            </a:r>
            <a:br>
              <a:rPr lang="en-US" sz="3700" smtClean="0">
                <a:solidFill>
                  <a:schemeClr val="accent1">
                    <a:lumMod val="75000"/>
                  </a:schemeClr>
                </a:solidFill>
                <a:latin typeface="Times New Roman" panose="02020603050405020304" pitchFamily="18" charset="0"/>
                <a:cs typeface="Times New Roman" panose="02020603050405020304" pitchFamily="18" charset="0"/>
              </a:rPr>
            </a:br>
            <a:r>
              <a:rPr lang="en-US" sz="3700" smtClean="0">
                <a:solidFill>
                  <a:schemeClr val="accent1">
                    <a:lumMod val="75000"/>
                  </a:schemeClr>
                </a:solidFill>
                <a:latin typeface="Times New Roman" panose="02020603050405020304" pitchFamily="18" charset="0"/>
                <a:cs typeface="Times New Roman" panose="02020603050405020304" pitchFamily="18" charset="0"/>
              </a:rPr>
              <a:t>4.2 Những hạn chế của hệ thống</a:t>
            </a:r>
            <a:br>
              <a:rPr lang="en-US" sz="3700" smtClean="0">
                <a:solidFill>
                  <a:schemeClr val="accent1">
                    <a:lumMod val="75000"/>
                  </a:schemeClr>
                </a:solidFill>
                <a:latin typeface="Times New Roman" panose="02020603050405020304" pitchFamily="18" charset="0"/>
                <a:cs typeface="Times New Roman" panose="02020603050405020304" pitchFamily="18" charset="0"/>
              </a:rPr>
            </a:br>
            <a:r>
              <a:rPr lang="en-US" sz="3700" smtClean="0">
                <a:solidFill>
                  <a:schemeClr val="accent1">
                    <a:lumMod val="75000"/>
                  </a:schemeClr>
                </a:solidFill>
                <a:latin typeface="Times New Roman" panose="02020603050405020304" pitchFamily="18" charset="0"/>
                <a:cs typeface="Times New Roman" panose="02020603050405020304" pitchFamily="18" charset="0"/>
              </a:rPr>
              <a:t>4.3 Hướng phát triển hệ thống</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212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024744" cy="1143000"/>
          </a:xfrm>
        </p:spPr>
        <p:txBody>
          <a:bodyPr>
            <a:normAutofit fontScale="90000"/>
          </a:bodyPr>
          <a:lstStyle/>
          <a:p>
            <a:r>
              <a:rPr lang="en-US">
                <a:solidFill>
                  <a:schemeClr val="accent1">
                    <a:lumMod val="75000"/>
                  </a:schemeClr>
                </a:solidFill>
                <a:latin typeface="Times New Roman" panose="02020603050405020304" pitchFamily="18" charset="0"/>
                <a:cs typeface="Times New Roman" panose="02020603050405020304" pitchFamily="18" charset="0"/>
              </a:rPr>
              <a:t>IV. Kết quả thực hiện</a:t>
            </a:r>
            <a:br>
              <a:rPr lang="en-US">
                <a:solidFill>
                  <a:schemeClr val="accent1">
                    <a:lumMod val="75000"/>
                  </a:schemeClr>
                </a:solidFill>
                <a:latin typeface="Times New Roman" panose="02020603050405020304" pitchFamily="18" charset="0"/>
                <a:cs typeface="Times New Roman" panose="02020603050405020304" pitchFamily="18" charset="0"/>
              </a:rPr>
            </a:br>
            <a:r>
              <a:rPr lang="en-US">
                <a:solidFill>
                  <a:schemeClr val="accent1">
                    <a:lumMod val="75000"/>
                  </a:schemeClr>
                </a:solidFill>
                <a:latin typeface="Times New Roman" panose="02020603050405020304" pitchFamily="18" charset="0"/>
                <a:cs typeface="Times New Roman" panose="02020603050405020304" pitchFamily="18" charset="0"/>
              </a:rPr>
              <a:t>4.1 Các kết quả đạt được</a:t>
            </a:r>
            <a:endParaRPr lang="en-US"/>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pic>
        <p:nvPicPr>
          <p:cNvPr id="5" name="Content Placeholder 4" descr="C:\Users\Thanh Xuan\Desktop\Do_An_Tot_Nghiep\Auto_Pilot-master\hinh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5333999" cy="3657599"/>
          </a:xfrm>
          <a:prstGeom prst="rect">
            <a:avLst/>
          </a:prstGeom>
          <a:noFill/>
          <a:ln>
            <a:noFill/>
          </a:ln>
        </p:spPr>
      </p:pic>
      <p:sp>
        <p:nvSpPr>
          <p:cNvPr id="6" name="TextBox 5"/>
          <p:cNvSpPr txBox="1"/>
          <p:nvPr/>
        </p:nvSpPr>
        <p:spPr>
          <a:xfrm>
            <a:off x="1143000" y="5587632"/>
            <a:ext cx="5715000" cy="646331"/>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Hình </a:t>
            </a:r>
            <a:r>
              <a:rPr lang="en-US" smtClean="0">
                <a:latin typeface="Times New Roman" panose="02020603050405020304" pitchFamily="18" charset="0"/>
                <a:cs typeface="Times New Roman" panose="02020603050405020304" pitchFamily="18" charset="0"/>
              </a:rPr>
              <a:t>4.1</a:t>
            </a:r>
            <a:r>
              <a:rPr lang="en-US" smtClean="0">
                <a:latin typeface="Times New Roman" panose="02020603050405020304" pitchFamily="18" charset="0"/>
                <a:cs typeface="Times New Roman" panose="02020603050405020304" pitchFamily="18" charset="0"/>
              </a:rPr>
              <a:t>  X</a:t>
            </a:r>
            <a:r>
              <a:rPr lang="en-US" smtClean="0"/>
              <a:t>e </a:t>
            </a:r>
            <a:r>
              <a:rPr lang="en-US"/>
              <a:t>đi thẳng</a:t>
            </a:r>
          </a:p>
          <a:p>
            <a:pPr algn="ctr"/>
            <a:endParaRPr lang="en-US">
              <a:latin typeface="Times New Roman" panose="02020603050405020304" pitchFamily="18" charset="0"/>
              <a:cs typeface="Times New Roman" panose="02020603050405020304" pitchFamily="18" charset="0"/>
            </a:endParaRPr>
          </a:p>
        </p:txBody>
      </p:sp>
      <p:sp>
        <p:nvSpPr>
          <p:cNvPr id="7" name="TextBox 6"/>
          <p:cNvSpPr txBox="1"/>
          <p:nvPr/>
        </p:nvSpPr>
        <p:spPr>
          <a:xfrm>
            <a:off x="6422735" y="1722582"/>
            <a:ext cx="2209800" cy="4801314"/>
          </a:xfrm>
          <a:prstGeom prst="rect">
            <a:avLst/>
          </a:prstGeom>
          <a:noFill/>
        </p:spPr>
        <p:txBody>
          <a:bodyPr wrap="square" rtlCol="0">
            <a:spAutoFit/>
          </a:bodyPr>
          <a:lstStyle/>
          <a:p>
            <a:r>
              <a:rPr lang="en-US" smtClean="0"/>
              <a:t>+Đường </a:t>
            </a:r>
            <a:r>
              <a:rPr lang="en-US"/>
              <a:t>thẳng màu xanh lá: chỉ vạch làn đường bên </a:t>
            </a:r>
            <a:r>
              <a:rPr lang="en-US"/>
              <a:t>phải</a:t>
            </a:r>
            <a:r>
              <a:rPr lang="en-US" smtClean="0"/>
              <a:t>.</a:t>
            </a:r>
          </a:p>
          <a:p>
            <a:endParaRPr lang="en-US"/>
          </a:p>
          <a:p>
            <a:r>
              <a:rPr lang="en-US" smtClean="0"/>
              <a:t>+Đường </a:t>
            </a:r>
            <a:r>
              <a:rPr lang="en-US"/>
              <a:t>thẳng màu xanh lam: chỉ vạch làn đường bên </a:t>
            </a:r>
            <a:r>
              <a:rPr lang="en-US"/>
              <a:t>trái</a:t>
            </a:r>
            <a:r>
              <a:rPr lang="en-US" smtClean="0"/>
              <a:t>.</a:t>
            </a:r>
          </a:p>
          <a:p>
            <a:endParaRPr lang="en-US"/>
          </a:p>
          <a:p>
            <a:r>
              <a:rPr lang="en-US" smtClean="0"/>
              <a:t>+Đường </a:t>
            </a:r>
            <a:r>
              <a:rPr lang="en-US"/>
              <a:t>thẳng màu đỏ: xác định vị trí giữa xe(vị trí camera).</a:t>
            </a:r>
          </a:p>
          <a:p>
            <a:r>
              <a:rPr lang="en-US"/>
              <a:t>Số màu xanh lá: góc rẻ của xe.</a:t>
            </a:r>
          </a:p>
          <a:p>
            <a:endParaRPr lang="en-US"/>
          </a:p>
        </p:txBody>
      </p:sp>
    </p:spTree>
    <p:extLst>
      <p:ext uri="{BB962C8B-B14F-4D97-AF65-F5344CB8AC3E}">
        <p14:creationId xmlns:p14="http://schemas.microsoft.com/office/powerpoint/2010/main" val="1764101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609600"/>
            <a:ext cx="7848600" cy="11049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solidFill>
                  <a:schemeClr val="accent1">
                    <a:lumMod val="75000"/>
                  </a:schemeClr>
                </a:solidFill>
                <a:latin typeface="Times New Roman" panose="02020603050405020304" pitchFamily="18" charset="0"/>
                <a:cs typeface="Times New Roman" panose="02020603050405020304" pitchFamily="18" charset="0"/>
              </a:rPr>
              <a:t>4.1 Các kết quả đạt được</a:t>
            </a:r>
          </a:p>
          <a:p>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pic>
        <p:nvPicPr>
          <p:cNvPr id="6" name="Content Placeholder 5" descr="C:\Users\Thanh Xuan\Desktop\Do_An_Tot_Nghiep\Auto_Pilot-master\hinh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8783" y="1447800"/>
            <a:ext cx="5272617" cy="3657600"/>
          </a:xfrm>
          <a:prstGeom prst="rect">
            <a:avLst/>
          </a:prstGeom>
          <a:noFill/>
          <a:ln>
            <a:noFill/>
          </a:ln>
        </p:spPr>
      </p:pic>
      <p:sp>
        <p:nvSpPr>
          <p:cNvPr id="7" name="TextBox 6"/>
          <p:cNvSpPr txBox="1"/>
          <p:nvPr/>
        </p:nvSpPr>
        <p:spPr>
          <a:xfrm>
            <a:off x="1828800" y="5587632"/>
            <a:ext cx="5715000" cy="646331"/>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Hình </a:t>
            </a:r>
            <a:r>
              <a:rPr lang="en-US" smtClean="0">
                <a:latin typeface="Times New Roman" panose="02020603050405020304" pitchFamily="18" charset="0"/>
                <a:cs typeface="Times New Roman" panose="02020603050405020304" pitchFamily="18" charset="0"/>
              </a:rPr>
              <a:t>4.2</a:t>
            </a:r>
            <a:r>
              <a:rPr lang="en-US" smtClean="0">
                <a:latin typeface="Times New Roman" panose="02020603050405020304" pitchFamily="18" charset="0"/>
                <a:cs typeface="Times New Roman" panose="02020603050405020304" pitchFamily="18" charset="0"/>
              </a:rPr>
              <a:t>  X</a:t>
            </a:r>
            <a:r>
              <a:rPr lang="en-US" smtClean="0"/>
              <a:t>e rẽ trái</a:t>
            </a:r>
            <a:endParaRPr lang="en-US"/>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1880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609600"/>
            <a:ext cx="7848600" cy="11049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solidFill>
                  <a:schemeClr val="accent1">
                    <a:lumMod val="75000"/>
                  </a:schemeClr>
                </a:solidFill>
                <a:latin typeface="Times New Roman" panose="02020603050405020304" pitchFamily="18" charset="0"/>
                <a:cs typeface="Times New Roman" panose="02020603050405020304" pitchFamily="18" charset="0"/>
              </a:rPr>
              <a:t>4.1 Các kết quả đạt được</a:t>
            </a:r>
          </a:p>
          <a:p>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pic>
        <p:nvPicPr>
          <p:cNvPr id="6" name="Content Placeholder 5" descr="C:\Users\Thanh Xuan\Desktop\Do_An_Tot_Nghiep\Auto_Pilot-master\hinh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1295400"/>
            <a:ext cx="5562600" cy="3733800"/>
          </a:xfrm>
          <a:prstGeom prst="rect">
            <a:avLst/>
          </a:prstGeom>
          <a:noFill/>
          <a:ln>
            <a:noFill/>
          </a:ln>
        </p:spPr>
      </p:pic>
      <p:sp>
        <p:nvSpPr>
          <p:cNvPr id="7" name="TextBox 6"/>
          <p:cNvSpPr txBox="1"/>
          <p:nvPr/>
        </p:nvSpPr>
        <p:spPr>
          <a:xfrm>
            <a:off x="1828800" y="5587632"/>
            <a:ext cx="5715000" cy="646331"/>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Hình </a:t>
            </a:r>
            <a:r>
              <a:rPr lang="en-US" smtClean="0">
                <a:latin typeface="Times New Roman" panose="02020603050405020304" pitchFamily="18" charset="0"/>
                <a:cs typeface="Times New Roman" panose="02020603050405020304" pitchFamily="18" charset="0"/>
              </a:rPr>
              <a:t>4.3</a:t>
            </a:r>
            <a:r>
              <a:rPr lang="en-US" smtClean="0">
                <a:latin typeface="Times New Roman" panose="02020603050405020304" pitchFamily="18" charset="0"/>
                <a:cs typeface="Times New Roman" panose="02020603050405020304" pitchFamily="18" charset="0"/>
              </a:rPr>
              <a:t>  X</a:t>
            </a:r>
            <a:r>
              <a:rPr lang="en-US" smtClean="0"/>
              <a:t>e rẽ phải</a:t>
            </a:r>
            <a:endParaRPr lang="en-US"/>
          </a:p>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4524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609600"/>
            <a:ext cx="7848600" cy="11049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smtClean="0">
                <a:solidFill>
                  <a:schemeClr val="accent1">
                    <a:lumMod val="75000"/>
                  </a:schemeClr>
                </a:solidFill>
                <a:latin typeface="Times New Roman" panose="02020603050405020304" pitchFamily="18" charset="0"/>
                <a:cs typeface="Times New Roman" panose="02020603050405020304" pitchFamily="18" charset="0"/>
              </a:rPr>
              <a:t>4.1 Các kết quả đạt được</a:t>
            </a:r>
          </a:p>
          <a:p>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pic>
        <p:nvPicPr>
          <p:cNvPr id="6" name="Content Placeholder 5" descr="C:\Users\Thanh Xuan\Desktop\Do_An_Tot_Nghiep\20170517_181606.jp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1295400"/>
            <a:ext cx="4114800" cy="3962400"/>
          </a:xfrm>
          <a:prstGeom prst="rect">
            <a:avLst/>
          </a:prstGeom>
          <a:noFill/>
          <a:ln>
            <a:noFill/>
          </a:ln>
        </p:spPr>
      </p:pic>
      <p:sp>
        <p:nvSpPr>
          <p:cNvPr id="7" name="TextBox 6"/>
          <p:cNvSpPr txBox="1"/>
          <p:nvPr/>
        </p:nvSpPr>
        <p:spPr>
          <a:xfrm>
            <a:off x="1828800" y="5587632"/>
            <a:ext cx="5715000" cy="369332"/>
          </a:xfrm>
          <a:prstGeom prst="rect">
            <a:avLst/>
          </a:prstGeom>
          <a:noFill/>
        </p:spPr>
        <p:txBody>
          <a:bodyPr wrap="square" rtlCol="0">
            <a:spAutoFit/>
          </a:bodyPr>
          <a:lstStyle/>
          <a:p>
            <a:pPr algn="ctr"/>
            <a:r>
              <a:rPr lang="en-US" smtClean="0">
                <a:latin typeface="Times New Roman" panose="02020603050405020304" pitchFamily="18" charset="0"/>
                <a:cs typeface="Times New Roman" panose="02020603050405020304" pitchFamily="18" charset="0"/>
              </a:rPr>
              <a:t>Hình </a:t>
            </a:r>
            <a:r>
              <a:rPr lang="en-US" smtClean="0">
                <a:latin typeface="Times New Roman" panose="02020603050405020304" pitchFamily="18" charset="0"/>
                <a:cs typeface="Times New Roman" panose="02020603050405020304" pitchFamily="18" charset="0"/>
              </a:rPr>
              <a:t>4.4</a:t>
            </a:r>
            <a:r>
              <a:rPr lang="en-US" smtClean="0">
                <a:latin typeface="Times New Roman" panose="02020603050405020304" pitchFamily="18" charset="0"/>
                <a:cs typeface="Times New Roman" panose="02020603050405020304" pitchFamily="18" charset="0"/>
              </a:rPr>
              <a:t> </a:t>
            </a:r>
            <a:r>
              <a:rPr lang="en-US"/>
              <a:t>Vận hành hệ thống.</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3417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990600"/>
            <a:ext cx="6777317" cy="4267200"/>
          </a:xfrm>
        </p:spPr>
        <p:txBody>
          <a:bodyPr>
            <a:noAutofit/>
          </a:bodyPr>
          <a:lstStyle/>
          <a:p>
            <a:r>
              <a:rPr lang="en-US" sz="4800" smtClean="0">
                <a:solidFill>
                  <a:schemeClr val="accent1">
                    <a:lumMod val="75000"/>
                  </a:schemeClr>
                </a:solidFill>
                <a:latin typeface="Times New Roman" panose="02020603050405020304" pitchFamily="18" charset="0"/>
                <a:cs typeface="Times New Roman" panose="02020603050405020304" pitchFamily="18" charset="0"/>
              </a:rPr>
              <a:t>I. Tổng quan đề tài</a:t>
            </a:r>
          </a:p>
          <a:p>
            <a:r>
              <a:rPr lang="en-US" sz="4800" smtClean="0">
                <a:solidFill>
                  <a:schemeClr val="accent1">
                    <a:lumMod val="75000"/>
                  </a:schemeClr>
                </a:solidFill>
                <a:latin typeface="Times New Roman" panose="02020603050405020304" pitchFamily="18" charset="0"/>
                <a:cs typeface="Times New Roman" panose="02020603050405020304" pitchFamily="18" charset="0"/>
              </a:rPr>
              <a:t>II. Cơ sở lý thuyết</a:t>
            </a:r>
          </a:p>
          <a:p>
            <a:r>
              <a:rPr lang="en-US" sz="4800" smtClean="0">
                <a:solidFill>
                  <a:schemeClr val="accent1">
                    <a:lumMod val="75000"/>
                  </a:schemeClr>
                </a:solidFill>
                <a:latin typeface="Times New Roman" panose="02020603050405020304" pitchFamily="18" charset="0"/>
                <a:cs typeface="Times New Roman" panose="02020603050405020304" pitchFamily="18" charset="0"/>
              </a:rPr>
              <a:t>III. Thiết kết hệ thống</a:t>
            </a:r>
          </a:p>
          <a:p>
            <a:r>
              <a:rPr lang="en-US" sz="4800" smtClean="0">
                <a:solidFill>
                  <a:schemeClr val="accent1">
                    <a:lumMod val="75000"/>
                  </a:schemeClr>
                </a:solidFill>
                <a:latin typeface="Times New Roman" panose="02020603050405020304" pitchFamily="18" charset="0"/>
                <a:cs typeface="Times New Roman" panose="02020603050405020304" pitchFamily="18" charset="0"/>
              </a:rPr>
              <a:t>IV. Kết quả thực hiện</a:t>
            </a:r>
          </a:p>
          <a:p>
            <a:r>
              <a:rPr lang="en-US" sz="4800" smtClean="0">
                <a:solidFill>
                  <a:schemeClr val="accent1">
                    <a:lumMod val="75000"/>
                  </a:schemeClr>
                </a:solidFill>
                <a:latin typeface="Times New Roman" panose="02020603050405020304" pitchFamily="18" charset="0"/>
                <a:cs typeface="Times New Roman" panose="02020603050405020304" pitchFamily="18" charset="0"/>
              </a:rPr>
              <a:t>V. Demo</a:t>
            </a:r>
            <a:endParaRPr lang="en-US" sz="480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0360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455" y="3717355"/>
            <a:ext cx="7329545" cy="2378645"/>
          </a:xfrm>
        </p:spPr>
        <p:txBody>
          <a:bodyPr>
            <a:noAutofit/>
          </a:bodyPr>
          <a:lstStyle/>
          <a:p>
            <a:r>
              <a:rPr lang="en-US" sz="1800" b="1" u="sng" smtClean="0">
                <a:solidFill>
                  <a:schemeClr val="accent1">
                    <a:lumMod val="50000"/>
                  </a:schemeClr>
                </a:solidFill>
                <a:latin typeface="Times New Roman" panose="02020603050405020304" pitchFamily="18" charset="0"/>
                <a:cs typeface="Times New Roman" panose="02020603050405020304" pitchFamily="18" charset="0"/>
              </a:rPr>
              <a:t>Nhược điểm:</a:t>
            </a:r>
            <a:r>
              <a:rPr lang="en-US" sz="1800" smtClean="0">
                <a:solidFill>
                  <a:schemeClr val="accent1">
                    <a:lumMod val="50000"/>
                  </a:schemeClr>
                </a:solidFill>
                <a:latin typeface="Times New Roman" panose="02020603050405020304" pitchFamily="18" charset="0"/>
                <a:cs typeface="Times New Roman" panose="02020603050405020304" pitchFamily="18" charset="0"/>
              </a:rPr>
              <a:t/>
            </a:r>
            <a:br>
              <a:rPr lang="en-US" sz="1800" smtClean="0">
                <a:solidFill>
                  <a:schemeClr val="accent1">
                    <a:lumMod val="50000"/>
                  </a:schemeClr>
                </a:solidFill>
                <a:latin typeface="Times New Roman" panose="02020603050405020304" pitchFamily="18" charset="0"/>
                <a:cs typeface="Times New Roman" panose="02020603050405020304" pitchFamily="18" charset="0"/>
              </a:rPr>
            </a:br>
            <a:r>
              <a:rPr lang="en-US" sz="1800" smtClean="0">
                <a:solidFill>
                  <a:schemeClr val="accent1">
                    <a:lumMod val="50000"/>
                  </a:schemeClr>
                </a:solidFill>
                <a:latin typeface="Times New Roman" panose="02020603050405020304" pitchFamily="18" charset="0"/>
                <a:cs typeface="Times New Roman" panose="02020603050405020304" pitchFamily="18" charset="0"/>
              </a:rPr>
              <a:t>+Không </a:t>
            </a:r>
            <a:r>
              <a:rPr lang="en-US" sz="1800">
                <a:solidFill>
                  <a:schemeClr val="accent1">
                    <a:lumMod val="50000"/>
                  </a:schemeClr>
                </a:solidFill>
                <a:latin typeface="Times New Roman" panose="02020603050405020304" pitchFamily="18" charset="0"/>
                <a:cs typeface="Times New Roman" panose="02020603050405020304" pitchFamily="18" charset="0"/>
              </a:rPr>
              <a:t>nhận dạng được những khúc cua với góc quá </a:t>
            </a:r>
            <a:r>
              <a:rPr lang="en-US" sz="1800">
                <a:solidFill>
                  <a:schemeClr val="accent1">
                    <a:lumMod val="50000"/>
                  </a:schemeClr>
                </a:solidFill>
                <a:latin typeface="Times New Roman" panose="02020603050405020304" pitchFamily="18" charset="0"/>
                <a:cs typeface="Times New Roman" panose="02020603050405020304" pitchFamily="18" charset="0"/>
              </a:rPr>
              <a:t>lớn</a:t>
            </a:r>
            <a:r>
              <a:rPr lang="en-US" sz="1800" smtClean="0">
                <a:solidFill>
                  <a:schemeClr val="accent1">
                    <a:lumMod val="50000"/>
                  </a:schemeClr>
                </a:solidFill>
                <a:latin typeface="Times New Roman" panose="02020603050405020304" pitchFamily="18" charset="0"/>
                <a:cs typeface="Times New Roman" panose="02020603050405020304" pitchFamily="18" charset="0"/>
              </a:rPr>
              <a:t>.</a:t>
            </a:r>
            <a:r>
              <a:rPr lang="en-US" sz="1800">
                <a:solidFill>
                  <a:schemeClr val="accent1">
                    <a:lumMod val="50000"/>
                  </a:schemeClr>
                </a:solidFill>
                <a:latin typeface="Times New Roman" panose="02020603050405020304" pitchFamily="18" charset="0"/>
                <a:cs typeface="Times New Roman" panose="02020603050405020304" pitchFamily="18" charset="0"/>
              </a:rPr>
              <a:t/>
            </a:r>
            <a:br>
              <a:rPr lang="en-US" sz="1800">
                <a:solidFill>
                  <a:schemeClr val="accent1">
                    <a:lumMod val="50000"/>
                  </a:schemeClr>
                </a:solidFill>
                <a:latin typeface="Times New Roman" panose="02020603050405020304" pitchFamily="18" charset="0"/>
                <a:cs typeface="Times New Roman" panose="02020603050405020304" pitchFamily="18" charset="0"/>
              </a:rPr>
            </a:br>
            <a:r>
              <a:rPr lang="en-US" sz="1800" smtClean="0">
                <a:solidFill>
                  <a:schemeClr val="accent1">
                    <a:lumMod val="50000"/>
                  </a:schemeClr>
                </a:solidFill>
                <a:latin typeface="Times New Roman" panose="02020603050405020304" pitchFamily="18" charset="0"/>
                <a:cs typeface="Times New Roman" panose="02020603050405020304" pitchFamily="18" charset="0"/>
              </a:rPr>
              <a:t>+Tầm </a:t>
            </a:r>
            <a:r>
              <a:rPr lang="en-US" sz="1800">
                <a:solidFill>
                  <a:schemeClr val="accent1">
                    <a:lumMod val="50000"/>
                  </a:schemeClr>
                </a:solidFill>
                <a:latin typeface="Times New Roman" panose="02020603050405020304" pitchFamily="18" charset="0"/>
                <a:cs typeface="Times New Roman" panose="02020603050405020304" pitchFamily="18" charset="0"/>
              </a:rPr>
              <a:t>nhìn của Camera còn hạn chế nên đôi khi gặp những điểm mù không nhìn thấy được làn </a:t>
            </a:r>
            <a:r>
              <a:rPr lang="en-US" sz="1800">
                <a:solidFill>
                  <a:schemeClr val="accent1">
                    <a:lumMod val="50000"/>
                  </a:schemeClr>
                </a:solidFill>
                <a:latin typeface="Times New Roman" panose="02020603050405020304" pitchFamily="18" charset="0"/>
                <a:cs typeface="Times New Roman" panose="02020603050405020304" pitchFamily="18" charset="0"/>
              </a:rPr>
              <a:t>đường</a:t>
            </a:r>
            <a:r>
              <a:rPr lang="en-US" sz="1800" smtClean="0">
                <a:solidFill>
                  <a:schemeClr val="accent1">
                    <a:lumMod val="50000"/>
                  </a:schemeClr>
                </a:solidFill>
                <a:latin typeface="Times New Roman" panose="02020603050405020304" pitchFamily="18" charset="0"/>
                <a:cs typeface="Times New Roman" panose="02020603050405020304" pitchFamily="18" charset="0"/>
              </a:rPr>
              <a:t>.</a:t>
            </a:r>
            <a:r>
              <a:rPr lang="en-US" sz="1800">
                <a:solidFill>
                  <a:schemeClr val="accent1">
                    <a:lumMod val="50000"/>
                  </a:schemeClr>
                </a:solidFill>
                <a:latin typeface="Times New Roman" panose="02020603050405020304" pitchFamily="18" charset="0"/>
                <a:cs typeface="Times New Roman" panose="02020603050405020304" pitchFamily="18" charset="0"/>
              </a:rPr>
              <a:t/>
            </a:r>
            <a:br>
              <a:rPr lang="en-US" sz="1800">
                <a:solidFill>
                  <a:schemeClr val="accent1">
                    <a:lumMod val="50000"/>
                  </a:schemeClr>
                </a:solidFill>
                <a:latin typeface="Times New Roman" panose="02020603050405020304" pitchFamily="18" charset="0"/>
                <a:cs typeface="Times New Roman" panose="02020603050405020304" pitchFamily="18" charset="0"/>
              </a:rPr>
            </a:br>
            <a:r>
              <a:rPr lang="en-US" sz="1800" smtClean="0">
                <a:solidFill>
                  <a:schemeClr val="accent1">
                    <a:lumMod val="50000"/>
                  </a:schemeClr>
                </a:solidFill>
                <a:latin typeface="Times New Roman" panose="02020603050405020304" pitchFamily="18" charset="0"/>
                <a:cs typeface="Times New Roman" panose="02020603050405020304" pitchFamily="18" charset="0"/>
              </a:rPr>
              <a:t>+Xe </a:t>
            </a:r>
            <a:r>
              <a:rPr lang="en-US" sz="1800">
                <a:solidFill>
                  <a:schemeClr val="accent1">
                    <a:lumMod val="50000"/>
                  </a:schemeClr>
                </a:solidFill>
                <a:latin typeface="Times New Roman" panose="02020603050405020304" pitchFamily="18" charset="0"/>
                <a:cs typeface="Times New Roman" panose="02020603050405020304" pitchFamily="18" charset="0"/>
              </a:rPr>
              <a:t>không có phần giảm tốc nên chỉ có thể giảm tốc độ xe bằng cách giảm tốc độ động cơ. Nên việc dừng xe đột ngột là không thể.</a:t>
            </a:r>
            <a:r>
              <a:rPr lang="en-US" sz="1800">
                <a:solidFill>
                  <a:schemeClr val="accent1">
                    <a:lumMod val="50000"/>
                  </a:schemeClr>
                </a:solidFill>
                <a:latin typeface="Times New Roman" panose="02020603050405020304" pitchFamily="18" charset="0"/>
                <a:cs typeface="Times New Roman" panose="02020603050405020304" pitchFamily="18" charset="0"/>
              </a:rPr>
              <a:t/>
            </a:r>
            <a:br>
              <a:rPr lang="en-US" sz="1800">
                <a:solidFill>
                  <a:schemeClr val="accent1">
                    <a:lumMod val="50000"/>
                  </a:schemeClr>
                </a:solidFill>
                <a:latin typeface="Times New Roman" panose="02020603050405020304" pitchFamily="18" charset="0"/>
                <a:cs typeface="Times New Roman" panose="02020603050405020304" pitchFamily="18" charset="0"/>
              </a:rPr>
            </a:br>
            <a:r>
              <a:rPr lang="en-US" sz="1800" smtClean="0">
                <a:solidFill>
                  <a:schemeClr val="accent1">
                    <a:lumMod val="50000"/>
                  </a:schemeClr>
                </a:solidFill>
                <a:latin typeface="Times New Roman" panose="02020603050405020304" pitchFamily="18" charset="0"/>
                <a:cs typeface="Times New Roman" panose="02020603050405020304" pitchFamily="18" charset="0"/>
              </a:rPr>
              <a:t/>
            </a:r>
            <a:br>
              <a:rPr lang="en-US" sz="1800" smtClean="0">
                <a:solidFill>
                  <a:schemeClr val="accent1">
                    <a:lumMod val="50000"/>
                  </a:schemeClr>
                </a:solidFill>
                <a:latin typeface="Times New Roman" panose="02020603050405020304" pitchFamily="18" charset="0"/>
                <a:cs typeface="Times New Roman" panose="02020603050405020304" pitchFamily="18" charset="0"/>
              </a:rPr>
            </a:br>
            <a:endParaRPr lang="en-US" sz="18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533400" y="685800"/>
            <a:ext cx="7848600" cy="55245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solidFill>
                  <a:schemeClr val="accent1">
                    <a:lumMod val="75000"/>
                  </a:schemeClr>
                </a:solidFill>
                <a:latin typeface="Times New Roman" panose="02020603050405020304" pitchFamily="18" charset="0"/>
                <a:cs typeface="Times New Roman" panose="02020603050405020304" pitchFamily="18" charset="0"/>
              </a:rPr>
              <a:t>4.2 </a:t>
            </a:r>
            <a:r>
              <a:rPr lang="en-US" sz="3600">
                <a:solidFill>
                  <a:schemeClr val="accent1">
                    <a:lumMod val="75000"/>
                  </a:schemeClr>
                </a:solidFill>
                <a:latin typeface="Times New Roman" panose="02020603050405020304" pitchFamily="18" charset="0"/>
                <a:cs typeface="Times New Roman" panose="02020603050405020304" pitchFamily="18" charset="0"/>
              </a:rPr>
              <a:t>Những </a:t>
            </a:r>
            <a:r>
              <a:rPr lang="en-US" sz="3600" smtClean="0">
                <a:solidFill>
                  <a:schemeClr val="accent1">
                    <a:lumMod val="75000"/>
                  </a:schemeClr>
                </a:solidFill>
                <a:latin typeface="Times New Roman" panose="02020603050405020304" pitchFamily="18" charset="0"/>
                <a:cs typeface="Times New Roman" panose="02020603050405020304" pitchFamily="18" charset="0"/>
              </a:rPr>
              <a:t>ưu, nhược điểm </a:t>
            </a:r>
            <a:r>
              <a:rPr lang="en-US" sz="3600">
                <a:solidFill>
                  <a:schemeClr val="accent1">
                    <a:lumMod val="75000"/>
                  </a:schemeClr>
                </a:solidFill>
                <a:latin typeface="Times New Roman" panose="02020603050405020304" pitchFamily="18" charset="0"/>
                <a:cs typeface="Times New Roman" panose="02020603050405020304" pitchFamily="18" charset="0"/>
              </a:rPr>
              <a:t>của </a:t>
            </a:r>
            <a:r>
              <a:rPr lang="en-US" sz="3600">
                <a:solidFill>
                  <a:schemeClr val="accent1">
                    <a:lumMod val="75000"/>
                  </a:schemeClr>
                </a:solidFill>
                <a:latin typeface="Times New Roman" panose="02020603050405020304" pitchFamily="18" charset="0"/>
                <a:cs typeface="Times New Roman" panose="02020603050405020304" pitchFamily="18" charset="0"/>
              </a:rPr>
              <a:t>hệ </a:t>
            </a:r>
            <a:r>
              <a:rPr lang="en-US" sz="3600" smtClean="0">
                <a:solidFill>
                  <a:schemeClr val="accent1">
                    <a:lumMod val="75000"/>
                  </a:schemeClr>
                </a:solidFill>
                <a:latin typeface="Times New Roman" panose="02020603050405020304" pitchFamily="18" charset="0"/>
                <a:cs typeface="Times New Roman" panose="02020603050405020304" pitchFamily="18" charset="0"/>
              </a:rPr>
              <a:t>thống</a:t>
            </a: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sp>
        <p:nvSpPr>
          <p:cNvPr id="6" name="TextBox 5"/>
          <p:cNvSpPr txBox="1"/>
          <p:nvPr/>
        </p:nvSpPr>
        <p:spPr>
          <a:xfrm>
            <a:off x="990600" y="1132032"/>
            <a:ext cx="7391400" cy="2585323"/>
          </a:xfrm>
          <a:prstGeom prst="rect">
            <a:avLst/>
          </a:prstGeom>
          <a:noFill/>
        </p:spPr>
        <p:txBody>
          <a:bodyPr wrap="square" rtlCol="0">
            <a:spAutoFit/>
          </a:bodyPr>
          <a:lstStyle/>
          <a:p>
            <a:pPr algn="just"/>
            <a:r>
              <a:rPr lang="en-US" b="1" u="sng" smtClean="0">
                <a:solidFill>
                  <a:schemeClr val="accent1">
                    <a:lumMod val="50000"/>
                  </a:schemeClr>
                </a:solidFill>
                <a:latin typeface="Times New Roman" panose="02020603050405020304" pitchFamily="18" charset="0"/>
                <a:cs typeface="Times New Roman" panose="02020603050405020304" pitchFamily="18" charset="0"/>
              </a:rPr>
              <a:t>Ưu điểm:</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+Thu </a:t>
            </a:r>
            <a:r>
              <a:rPr lang="en-US">
                <a:solidFill>
                  <a:schemeClr val="accent1">
                    <a:lumMod val="50000"/>
                  </a:schemeClr>
                </a:solidFill>
                <a:latin typeface="Times New Roman" panose="02020603050405020304" pitchFamily="18" charset="0"/>
                <a:cs typeface="Times New Roman" panose="02020603050405020304" pitchFamily="18" charset="0"/>
              </a:rPr>
              <a:t>được hình ảnh từ Camera và xử lý được trên Raspberry với tốc độ 10 khung hình trên giây.</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+Nhận </a:t>
            </a:r>
            <a:r>
              <a:rPr lang="en-US">
                <a:solidFill>
                  <a:schemeClr val="accent1">
                    <a:lumMod val="50000"/>
                  </a:schemeClr>
                </a:solidFill>
                <a:latin typeface="Times New Roman" panose="02020603050405020304" pitchFamily="18" charset="0"/>
                <a:cs typeface="Times New Roman" panose="02020603050405020304" pitchFamily="18" charset="0"/>
              </a:rPr>
              <a:t>dạng thành công làn đường.</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+Tính </a:t>
            </a:r>
            <a:r>
              <a:rPr lang="en-US">
                <a:solidFill>
                  <a:schemeClr val="accent1">
                    <a:lumMod val="50000"/>
                  </a:schemeClr>
                </a:solidFill>
                <a:latin typeface="Times New Roman" panose="02020603050405020304" pitchFamily="18" charset="0"/>
                <a:cs typeface="Times New Roman" panose="02020603050405020304" pitchFamily="18" charset="0"/>
              </a:rPr>
              <a:t>toán được hướng mà xe cần di chuyển.</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+Gửi </a:t>
            </a:r>
            <a:r>
              <a:rPr lang="en-US">
                <a:solidFill>
                  <a:schemeClr val="accent1">
                    <a:lumMod val="50000"/>
                  </a:schemeClr>
                </a:solidFill>
                <a:latin typeface="Times New Roman" panose="02020603050405020304" pitchFamily="18" charset="0"/>
                <a:cs typeface="Times New Roman" panose="02020603050405020304" pitchFamily="18" charset="0"/>
              </a:rPr>
              <a:t>thành công dữ liệu là hướng di chuyển từ Raspberry sang Arduino bằng giao tiếp UART.</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+Điều </a:t>
            </a:r>
            <a:r>
              <a:rPr lang="en-US">
                <a:solidFill>
                  <a:schemeClr val="accent1">
                    <a:lumMod val="50000"/>
                  </a:schemeClr>
                </a:solidFill>
                <a:latin typeface="Times New Roman" panose="02020603050405020304" pitchFamily="18" charset="0"/>
                <a:cs typeface="Times New Roman" panose="02020603050405020304" pitchFamily="18" charset="0"/>
              </a:rPr>
              <a:t>khiển được hướng di chuyển và tốc độ xe bằng Arduino.</a:t>
            </a:r>
          </a:p>
          <a:p>
            <a:pPr algn="just"/>
            <a:r>
              <a:rPr lang="en-US" smtClean="0">
                <a:solidFill>
                  <a:schemeClr val="accent1">
                    <a:lumMod val="50000"/>
                  </a:schemeClr>
                </a:solidFill>
                <a:latin typeface="Times New Roman" panose="02020603050405020304" pitchFamily="18" charset="0"/>
                <a:cs typeface="Times New Roman" panose="02020603050405020304" pitchFamily="18" charset="0"/>
              </a:rPr>
              <a:t>+Xe </a:t>
            </a:r>
            <a:r>
              <a:rPr lang="en-US">
                <a:solidFill>
                  <a:schemeClr val="accent1">
                    <a:lumMod val="50000"/>
                  </a:schemeClr>
                </a:solidFill>
                <a:latin typeface="Times New Roman" panose="02020603050405020304" pitchFamily="18" charset="0"/>
                <a:cs typeface="Times New Roman" panose="02020603050405020304" pitchFamily="18" charset="0"/>
              </a:rPr>
              <a:t>chạy trên làn đường được thiết kế với độ chính xác 80%.</a:t>
            </a:r>
          </a:p>
        </p:txBody>
      </p:sp>
    </p:spTree>
    <p:extLst>
      <p:ext uri="{BB962C8B-B14F-4D97-AF65-F5344CB8AC3E}">
        <p14:creationId xmlns:p14="http://schemas.microsoft.com/office/powerpoint/2010/main" val="1392799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7024744" cy="570464"/>
          </a:xfrm>
        </p:spPr>
        <p:txBody>
          <a:bodyPr>
            <a:normAutofit fontScale="90000"/>
          </a:bodyPr>
          <a:lstStyle/>
          <a:p>
            <a:r>
              <a:rPr lang="en-US">
                <a:solidFill>
                  <a:schemeClr val="accent1">
                    <a:lumMod val="75000"/>
                  </a:schemeClr>
                </a:solidFill>
                <a:latin typeface="Times New Roman" panose="02020603050405020304" pitchFamily="18" charset="0"/>
                <a:cs typeface="Times New Roman" panose="02020603050405020304" pitchFamily="18" charset="0"/>
              </a:rPr>
              <a:t>4.3 Hướng phát triển hệ thống</a:t>
            </a:r>
            <a:endParaRPr lang="en-US"/>
          </a:p>
        </p:txBody>
      </p:sp>
      <p:sp>
        <p:nvSpPr>
          <p:cNvPr id="3" name="Content Placeholder 2"/>
          <p:cNvSpPr>
            <a:spLocks noGrp="1"/>
          </p:cNvSpPr>
          <p:nvPr>
            <p:ph idx="1"/>
          </p:nvPr>
        </p:nvSpPr>
        <p:spPr>
          <a:xfrm>
            <a:off x="1043492" y="1447800"/>
            <a:ext cx="6777317" cy="4384829"/>
          </a:xfrm>
        </p:spPr>
        <p:txBody>
          <a:bodyPr>
            <a:normAutofit lnSpcReduction="10000"/>
          </a:bodyPr>
          <a:lstStyle/>
          <a:p>
            <a:r>
              <a:rPr lang="en-US">
                <a:solidFill>
                  <a:schemeClr val="accent1">
                    <a:lumMod val="50000"/>
                  </a:schemeClr>
                </a:solidFill>
                <a:latin typeface="Times New Roman" panose="02020603050405020304" pitchFamily="18" charset="0"/>
                <a:cs typeface="Times New Roman" panose="02020603050405020304" pitchFamily="18" charset="0"/>
              </a:rPr>
              <a:t>Đầu tiên, cần cải thiện độ chính xác của việc nhận dạng và xác định hướng di chuyển của xe.</a:t>
            </a:r>
          </a:p>
          <a:p>
            <a:r>
              <a:rPr lang="en-US" smtClean="0">
                <a:solidFill>
                  <a:schemeClr val="accent1">
                    <a:lumMod val="50000"/>
                  </a:schemeClr>
                </a:solidFill>
                <a:latin typeface="Times New Roman" panose="02020603050405020304" pitchFamily="18" charset="0"/>
                <a:cs typeface="Times New Roman" panose="02020603050405020304" pitchFamily="18" charset="0"/>
              </a:rPr>
              <a:t>Tiến </a:t>
            </a:r>
            <a:r>
              <a:rPr lang="en-US">
                <a:solidFill>
                  <a:schemeClr val="accent1">
                    <a:lumMod val="50000"/>
                  </a:schemeClr>
                </a:solidFill>
                <a:latin typeface="Times New Roman" panose="02020603050405020304" pitchFamily="18" charset="0"/>
                <a:cs typeface="Times New Roman" panose="02020603050405020304" pitchFamily="18" charset="0"/>
              </a:rPr>
              <a:t>tới việc nhận dạng đối tượng như vật cản, biển báo </a:t>
            </a:r>
            <a:r>
              <a:rPr lang="en-US">
                <a:solidFill>
                  <a:schemeClr val="accent1">
                    <a:lumMod val="50000"/>
                  </a:schemeClr>
                </a:solidFill>
                <a:latin typeface="Times New Roman" panose="02020603050405020304" pitchFamily="18" charset="0"/>
                <a:cs typeface="Times New Roman" panose="02020603050405020304" pitchFamily="18" charset="0"/>
              </a:rPr>
              <a:t>giao </a:t>
            </a:r>
            <a:r>
              <a:rPr lang="en-US" smtClean="0">
                <a:solidFill>
                  <a:schemeClr val="accent1">
                    <a:lumMod val="50000"/>
                  </a:schemeClr>
                </a:solidFill>
                <a:latin typeface="Times New Roman" panose="02020603050405020304" pitchFamily="18" charset="0"/>
                <a:cs typeface="Times New Roman" panose="02020603050405020304" pitchFamily="18" charset="0"/>
              </a:rPr>
              <a:t>thông</a:t>
            </a:r>
          </a:p>
          <a:p>
            <a:r>
              <a:rPr lang="en-US">
                <a:solidFill>
                  <a:schemeClr val="accent1">
                    <a:lumMod val="50000"/>
                  </a:schemeClr>
                </a:solidFill>
                <a:latin typeface="Times New Roman" panose="02020603050405020304" pitchFamily="18" charset="0"/>
                <a:cs typeface="Times New Roman" panose="02020603050405020304" pitchFamily="18" charset="0"/>
              </a:rPr>
              <a:t>Áp dụng kỹ thuật Deep learning vào nhận dạng và xác định hướng di chuyển để cải thiện độ chính xác.</a:t>
            </a:r>
          </a:p>
          <a:p>
            <a:r>
              <a:rPr lang="en-US" smtClean="0">
                <a:solidFill>
                  <a:schemeClr val="accent1">
                    <a:lumMod val="50000"/>
                  </a:schemeClr>
                </a:solidFill>
                <a:latin typeface="Times New Roman" panose="02020603050405020304" pitchFamily="18" charset="0"/>
                <a:cs typeface="Times New Roman" panose="02020603050405020304" pitchFamily="18" charset="0"/>
              </a:rPr>
              <a:t>Xây </a:t>
            </a:r>
            <a:r>
              <a:rPr lang="en-US">
                <a:solidFill>
                  <a:schemeClr val="accent1">
                    <a:lumMod val="50000"/>
                  </a:schemeClr>
                </a:solidFill>
                <a:latin typeface="Times New Roman" panose="02020603050405020304" pitchFamily="18" charset="0"/>
                <a:cs typeface="Times New Roman" panose="02020603050405020304" pitchFamily="18" charset="0"/>
              </a:rPr>
              <a:t>dựng một ứng dụng để người dùng có thể điều khiển và tương tác với </a:t>
            </a:r>
            <a:r>
              <a:rPr lang="en-US">
                <a:solidFill>
                  <a:schemeClr val="accent1">
                    <a:lumMod val="50000"/>
                  </a:schemeClr>
                </a:solidFill>
                <a:latin typeface="Times New Roman" panose="02020603050405020304" pitchFamily="18" charset="0"/>
                <a:cs typeface="Times New Roman" panose="02020603050405020304" pitchFamily="18" charset="0"/>
              </a:rPr>
              <a:t>hệ </a:t>
            </a:r>
            <a:r>
              <a:rPr lang="en-US" smtClean="0">
                <a:solidFill>
                  <a:schemeClr val="accent1">
                    <a:lumMod val="50000"/>
                  </a:schemeClr>
                </a:solidFill>
                <a:latin typeface="Times New Roman" panose="02020603050405020304" pitchFamily="18" charset="0"/>
                <a:cs typeface="Times New Roman" panose="02020603050405020304" pitchFamily="18" charset="0"/>
              </a:rPr>
              <a:t>thống từ xa.</a:t>
            </a:r>
            <a:endParaRPr lang="en-US">
              <a:solidFill>
                <a:schemeClr val="accent1">
                  <a:lumMod val="50000"/>
                </a:schemeClr>
              </a:solidFill>
              <a:latin typeface="Times New Roman" panose="02020603050405020304" pitchFamily="18" charset="0"/>
              <a:cs typeface="Times New Roman" panose="02020603050405020304" pitchFamily="18" charset="0"/>
            </a:endParaRPr>
          </a:p>
          <a:p>
            <a:pPr marL="68580" indent="0">
              <a:buNone/>
            </a:pPr>
            <a:r>
              <a:rPr lang="en-US">
                <a:solidFill>
                  <a:schemeClr val="accent1">
                    <a:lumMod val="50000"/>
                  </a:schemeClr>
                </a:solidFill>
                <a:latin typeface="Times New Roman" panose="02020603050405020304" pitchFamily="18" charset="0"/>
                <a:cs typeface="Times New Roman" panose="02020603050405020304" pitchFamily="18" charset="0"/>
              </a:rPr>
              <a:t/>
            </a:r>
            <a:br>
              <a:rPr lang="en-US">
                <a:solidFill>
                  <a:schemeClr val="accent1">
                    <a:lumMod val="50000"/>
                  </a:schemeClr>
                </a:solidFill>
                <a:latin typeface="Times New Roman" panose="02020603050405020304" pitchFamily="18" charset="0"/>
                <a:cs typeface="Times New Roman" panose="02020603050405020304" pitchFamily="18" charset="0"/>
              </a:rPr>
            </a:br>
            <a:endParaRPr lang="en-US">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IV. Kết quả thực hiện</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5729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47800"/>
            <a:ext cx="66294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1653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7848600" cy="685800"/>
          </a:xfrm>
        </p:spPr>
        <p:txBody>
          <a:bodyPr>
            <a:noAutofit/>
          </a:body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3.1.2 </a:t>
            </a:r>
            <a:r>
              <a:rPr lang="en-US" sz="3700" smtClean="0">
                <a:solidFill>
                  <a:schemeClr val="accent1">
                    <a:lumMod val="75000"/>
                  </a:schemeClr>
                </a:solidFill>
                <a:latin typeface="Times New Roman" panose="02020603050405020304" pitchFamily="18" charset="0"/>
                <a:cs typeface="Times New Roman" panose="02020603050405020304" pitchFamily="18" charset="0"/>
              </a:rPr>
              <a:t>Thiết kế giao tiếp giữa các module</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pic>
        <p:nvPicPr>
          <p:cNvPr id="6" name="Content Placeholder 5" descr="C:\Users\Dang Quoc Bao\Desktop\baocaoM2\1367-07.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89295" y="1676400"/>
            <a:ext cx="4841610" cy="3508375"/>
          </a:xfrm>
          <a:prstGeom prst="rect">
            <a:avLst/>
          </a:prstGeom>
          <a:noFill/>
          <a:ln>
            <a:noFill/>
          </a:ln>
        </p:spPr>
      </p:pic>
      <p:sp>
        <p:nvSpPr>
          <p:cNvPr id="7" name="TextBox 6"/>
          <p:cNvSpPr txBox="1"/>
          <p:nvPr/>
        </p:nvSpPr>
        <p:spPr>
          <a:xfrm>
            <a:off x="1752600" y="5440065"/>
            <a:ext cx="5715000" cy="646331"/>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Hình 3.1 Giao </a:t>
            </a:r>
            <a:r>
              <a:rPr lang="en-US">
                <a:latin typeface="Times New Roman" panose="02020603050405020304" pitchFamily="18" charset="0"/>
                <a:cs typeface="Times New Roman" panose="02020603050405020304" pitchFamily="18" charset="0"/>
              </a:rPr>
              <a:t>tiếp giữa Raspberry PI 3 và Camera</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8158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Thanh Xuan\Downloads\P_20170515_144424.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828800"/>
            <a:ext cx="3695700" cy="3352800"/>
          </a:xfrm>
          <a:prstGeom prst="rect">
            <a:avLst/>
          </a:prstGeom>
          <a:noFill/>
          <a:ln>
            <a:noFill/>
          </a:ln>
        </p:spPr>
      </p:pic>
      <p:sp>
        <p:nvSpPr>
          <p:cNvPr id="5" name="Title 1"/>
          <p:cNvSpPr txBox="1">
            <a:spLocks/>
          </p:cNvSpPr>
          <p:nvPr/>
        </p:nvSpPr>
        <p:spPr>
          <a:xfrm>
            <a:off x="551873" y="6858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3.1.2 </a:t>
            </a:r>
            <a:r>
              <a:rPr lang="en-US" sz="3700" smtClean="0">
                <a:solidFill>
                  <a:schemeClr val="accent1">
                    <a:lumMod val="75000"/>
                  </a:schemeClr>
                </a:solidFill>
                <a:latin typeface="Times New Roman" panose="02020603050405020304" pitchFamily="18" charset="0"/>
                <a:cs typeface="Times New Roman" panose="02020603050405020304" pitchFamily="18" charset="0"/>
              </a:rPr>
              <a:t>Thiết kế giao tiếp giữa các module</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7" name="TextBox 6"/>
          <p:cNvSpPr txBox="1"/>
          <p:nvPr/>
        </p:nvSpPr>
        <p:spPr>
          <a:xfrm>
            <a:off x="838200" y="5537200"/>
            <a:ext cx="3200400" cy="492443"/>
          </a:xfrm>
          <a:prstGeom prst="rect">
            <a:avLst/>
          </a:prstGeom>
          <a:noFill/>
        </p:spPr>
        <p:txBody>
          <a:bodyPr wrap="square" rtlCol="0">
            <a:spAutoFit/>
          </a:bodyPr>
          <a:lstStyle/>
          <a:p>
            <a:r>
              <a:rPr lang="en-US" sz="1300" smtClean="0">
                <a:latin typeface="Times New Roman" panose="02020603050405020304" pitchFamily="18" charset="0"/>
                <a:cs typeface="Times New Roman" panose="02020603050405020304" pitchFamily="18" charset="0"/>
              </a:rPr>
              <a:t>Hình 3.2 </a:t>
            </a:r>
            <a:r>
              <a:rPr lang="en-US" sz="1300">
                <a:latin typeface="Times New Roman" panose="02020603050405020304" pitchFamily="18" charset="0"/>
                <a:cs typeface="Times New Roman" panose="02020603050405020304" pitchFamily="18" charset="0"/>
              </a:rPr>
              <a:t>Kết nối Raspberry PI 3 và Arduino UNO R3</a:t>
            </a:r>
          </a:p>
        </p:txBody>
      </p:sp>
      <p:pic>
        <p:nvPicPr>
          <p:cNvPr id="8" name="Picture 7"/>
          <p:cNvPicPr/>
          <p:nvPr/>
        </p:nvPicPr>
        <p:blipFill>
          <a:blip r:embed="rId3"/>
          <a:stretch>
            <a:fillRect/>
          </a:stretch>
        </p:blipFill>
        <p:spPr>
          <a:xfrm>
            <a:off x="4648200" y="1884218"/>
            <a:ext cx="3886200" cy="3283268"/>
          </a:xfrm>
          <a:prstGeom prst="rect">
            <a:avLst/>
          </a:prstGeom>
        </p:spPr>
      </p:pic>
      <p:sp>
        <p:nvSpPr>
          <p:cNvPr id="9" name="TextBox 8"/>
          <p:cNvSpPr txBox="1"/>
          <p:nvPr/>
        </p:nvSpPr>
        <p:spPr>
          <a:xfrm>
            <a:off x="5334000" y="5440063"/>
            <a:ext cx="3429000" cy="492443"/>
          </a:xfrm>
          <a:prstGeom prst="rect">
            <a:avLst/>
          </a:prstGeom>
          <a:noFill/>
        </p:spPr>
        <p:txBody>
          <a:bodyPr wrap="square" rtlCol="0">
            <a:spAutoFit/>
          </a:bodyPr>
          <a:lstStyle/>
          <a:p>
            <a:r>
              <a:rPr lang="en-US" sz="1300" smtClean="0">
                <a:latin typeface="Times New Roman" panose="02020603050405020304" pitchFamily="18" charset="0"/>
                <a:cs typeface="Times New Roman" panose="02020603050405020304" pitchFamily="18" charset="0"/>
              </a:rPr>
              <a:t>Hình 3.3 </a:t>
            </a:r>
            <a:r>
              <a:rPr lang="en-US" sz="1300">
                <a:latin typeface="Times New Roman" panose="02020603050405020304" pitchFamily="18" charset="0"/>
                <a:cs typeface="Times New Roman" panose="02020603050405020304" pitchFamily="18" charset="0"/>
              </a:rPr>
              <a:t>Kết nối Raspberry PI 3 và Arduino UNO R3</a:t>
            </a:r>
          </a:p>
        </p:txBody>
      </p:sp>
    </p:spTree>
    <p:extLst>
      <p:ext uri="{BB962C8B-B14F-4D97-AF65-F5344CB8AC3E}">
        <p14:creationId xmlns:p14="http://schemas.microsoft.com/office/powerpoint/2010/main" val="37679717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7620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3.1.2 </a:t>
            </a:r>
            <a:r>
              <a:rPr lang="en-US" sz="3700" smtClean="0">
                <a:solidFill>
                  <a:schemeClr val="accent1">
                    <a:lumMod val="75000"/>
                  </a:schemeClr>
                </a:solidFill>
                <a:latin typeface="Times New Roman" panose="02020603050405020304" pitchFamily="18" charset="0"/>
                <a:cs typeface="Times New Roman" panose="02020603050405020304" pitchFamily="18" charset="0"/>
              </a:rPr>
              <a:t>Thiết kế giao tiếp giữa các module</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6" name="TextBox 5"/>
          <p:cNvSpPr txBox="1"/>
          <p:nvPr/>
        </p:nvSpPr>
        <p:spPr>
          <a:xfrm>
            <a:off x="4952999" y="5430368"/>
            <a:ext cx="3124200" cy="492443"/>
          </a:xfrm>
          <a:prstGeom prst="rect">
            <a:avLst/>
          </a:prstGeom>
          <a:noFill/>
        </p:spPr>
        <p:txBody>
          <a:bodyPr wrap="square" rtlCol="0">
            <a:spAutoFit/>
          </a:bodyPr>
          <a:lstStyle/>
          <a:p>
            <a:r>
              <a:rPr lang="en-US" sz="1300" smtClean="0">
                <a:latin typeface="Times New Roman" panose="02020603050405020304" pitchFamily="18" charset="0"/>
                <a:cs typeface="Times New Roman" panose="02020603050405020304" pitchFamily="18" charset="0"/>
              </a:rPr>
              <a:t>Hình </a:t>
            </a:r>
            <a:r>
              <a:rPr lang="en-US" sz="1300" smtClean="0">
                <a:latin typeface="Times New Roman" panose="02020603050405020304" pitchFamily="18" charset="0"/>
                <a:cs typeface="Times New Roman" panose="02020603050405020304" pitchFamily="18" charset="0"/>
              </a:rPr>
              <a:t>3.5 </a:t>
            </a:r>
            <a:r>
              <a:rPr lang="en-US" sz="1300" b="1" smtClean="0">
                <a:latin typeface="Times New Roman" panose="02020603050405020304" pitchFamily="18" charset="0"/>
                <a:cs typeface="Times New Roman" panose="02020603050405020304" pitchFamily="18" charset="0"/>
              </a:rPr>
              <a:t> </a:t>
            </a:r>
            <a:r>
              <a:rPr lang="en-US" sz="1300">
                <a:latin typeface="Times New Roman" panose="02020603050405020304" pitchFamily="18" charset="0"/>
                <a:cs typeface="Times New Roman" panose="02020603050405020304" pitchFamily="18" charset="0"/>
              </a:rPr>
              <a:t>Kết nối Arduino UNO R3 và ESC, DC Motor</a:t>
            </a:r>
            <a:endParaRPr lang="en-US" sz="1300">
              <a:latin typeface="Times New Roman" panose="02020603050405020304" pitchFamily="18" charset="0"/>
              <a:cs typeface="Times New Roman" panose="02020603050405020304" pitchFamily="18" charset="0"/>
            </a:endParaRPr>
          </a:p>
        </p:txBody>
      </p:sp>
      <p:pic>
        <p:nvPicPr>
          <p:cNvPr id="7" name="Content Placeholder 6"/>
          <p:cNvPicPr>
            <a:picLocks noGrp="1"/>
          </p:cNvPicPr>
          <p:nvPr>
            <p:ph idx="1"/>
          </p:nvPr>
        </p:nvPicPr>
        <p:blipFill>
          <a:blip r:embed="rId2"/>
          <a:stretch>
            <a:fillRect/>
          </a:stretch>
        </p:blipFill>
        <p:spPr>
          <a:xfrm>
            <a:off x="4457700" y="1475509"/>
            <a:ext cx="4152899" cy="3505200"/>
          </a:xfrm>
          <a:prstGeom prst="rect">
            <a:avLst/>
          </a:prstGeom>
        </p:spPr>
      </p:pic>
      <p:pic>
        <p:nvPicPr>
          <p:cNvPr id="8" name="Picture 7"/>
          <p:cNvPicPr/>
          <p:nvPr/>
        </p:nvPicPr>
        <p:blipFill>
          <a:blip r:embed="rId3"/>
          <a:stretch>
            <a:fillRect/>
          </a:stretch>
        </p:blipFill>
        <p:spPr>
          <a:xfrm>
            <a:off x="701963" y="1475509"/>
            <a:ext cx="3701474" cy="3505200"/>
          </a:xfrm>
          <a:prstGeom prst="rect">
            <a:avLst/>
          </a:prstGeom>
        </p:spPr>
      </p:pic>
      <p:sp>
        <p:nvSpPr>
          <p:cNvPr id="9" name="TextBox 8"/>
          <p:cNvSpPr txBox="1"/>
          <p:nvPr/>
        </p:nvSpPr>
        <p:spPr>
          <a:xfrm>
            <a:off x="762000" y="5430369"/>
            <a:ext cx="3581400" cy="492443"/>
          </a:xfrm>
          <a:prstGeom prst="rect">
            <a:avLst/>
          </a:prstGeom>
          <a:noFill/>
        </p:spPr>
        <p:txBody>
          <a:bodyPr wrap="square" rtlCol="0">
            <a:spAutoFit/>
          </a:bodyPr>
          <a:lstStyle/>
          <a:p>
            <a:r>
              <a:rPr lang="en-US" sz="1300" smtClean="0">
                <a:latin typeface="Times New Roman" panose="02020603050405020304" pitchFamily="18" charset="0"/>
                <a:cs typeface="Times New Roman" panose="02020603050405020304" pitchFamily="18" charset="0"/>
              </a:rPr>
              <a:t>Hình </a:t>
            </a:r>
            <a:r>
              <a:rPr lang="en-US" sz="1300" smtClean="0">
                <a:latin typeface="Times New Roman" panose="02020603050405020304" pitchFamily="18" charset="0"/>
                <a:cs typeface="Times New Roman" panose="02020603050405020304" pitchFamily="18" charset="0"/>
              </a:rPr>
              <a:t>3.4 </a:t>
            </a:r>
            <a:r>
              <a:rPr lang="en-US" sz="1300" b="1" smtClean="0">
                <a:latin typeface="Times New Roman" panose="02020603050405020304" pitchFamily="18" charset="0"/>
                <a:cs typeface="Times New Roman" panose="02020603050405020304" pitchFamily="18" charset="0"/>
              </a:rPr>
              <a:t> </a:t>
            </a:r>
            <a:r>
              <a:rPr lang="en-US" sz="1300">
                <a:latin typeface="Times New Roman" panose="02020603050405020304" pitchFamily="18" charset="0"/>
                <a:cs typeface="Times New Roman" panose="02020603050405020304" pitchFamily="18" charset="0"/>
              </a:rPr>
              <a:t>Kết nối Arduino UNO R3 và Cảm biến Hall</a:t>
            </a:r>
          </a:p>
        </p:txBody>
      </p:sp>
    </p:spTree>
    <p:extLst>
      <p:ext uri="{BB962C8B-B14F-4D97-AF65-F5344CB8AC3E}">
        <p14:creationId xmlns:p14="http://schemas.microsoft.com/office/powerpoint/2010/main" val="6631432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533400" y="6096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solidFill>
                  <a:schemeClr val="accent1">
                    <a:lumMod val="75000"/>
                  </a:schemeClr>
                </a:solidFill>
                <a:latin typeface="Times New Roman" panose="02020603050405020304" pitchFamily="18" charset="0"/>
                <a:cs typeface="Times New Roman" panose="02020603050405020304" pitchFamily="18" charset="0"/>
              </a:rPr>
              <a:t>3.2.1 Thiết kế các thuật toán xử lý ảnh</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7" y="1295400"/>
            <a:ext cx="6519863"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905000" y="6037226"/>
            <a:ext cx="5181600" cy="523220"/>
          </a:xfrm>
          <a:prstGeom prst="rect">
            <a:avLst/>
          </a:prstGeom>
          <a:noFill/>
        </p:spPr>
        <p:txBody>
          <a:bodyPr wrap="square" rtlCol="0">
            <a:spAutoFit/>
          </a:bodyPr>
          <a:lstStyle/>
          <a:p>
            <a:r>
              <a:rPr lang="en-US" sz="1400" smtClean="0"/>
              <a:t>Sơ đồ 3.4 Sơ đồ thuật toán xác định các đường thẳng trong khu vực làn đường.</a:t>
            </a:r>
            <a:endParaRPr 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873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33400" y="6096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solidFill>
                  <a:schemeClr val="accent1">
                    <a:lumMod val="75000"/>
                  </a:schemeClr>
                </a:solidFill>
                <a:latin typeface="Times New Roman" panose="02020603050405020304" pitchFamily="18" charset="0"/>
                <a:cs typeface="Times New Roman" panose="02020603050405020304" pitchFamily="18" charset="0"/>
              </a:rPr>
              <a:t>3.2.1 Thiết kế các thuật toán xử lý ảnh</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2800" y="1295400"/>
            <a:ext cx="2093660" cy="4533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0929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533400" y="609600"/>
            <a:ext cx="7848600" cy="6858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a:solidFill>
                  <a:schemeClr val="accent1">
                    <a:lumMod val="75000"/>
                  </a:schemeClr>
                </a:solidFill>
                <a:latin typeface="Times New Roman" panose="02020603050405020304" pitchFamily="18" charset="0"/>
                <a:cs typeface="Times New Roman" panose="02020603050405020304" pitchFamily="18" charset="0"/>
              </a:rPr>
              <a:t>3.2.1 Thiết kế các thuật toán xử lý ảnh</a:t>
            </a:r>
            <a:endParaRPr lang="en-US" sz="36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1905000" y="6037226"/>
            <a:ext cx="5181600" cy="523220"/>
          </a:xfrm>
          <a:prstGeom prst="rect">
            <a:avLst/>
          </a:prstGeom>
          <a:noFill/>
        </p:spPr>
        <p:txBody>
          <a:bodyPr wrap="square" rtlCol="0">
            <a:spAutoFit/>
          </a:bodyPr>
          <a:lstStyle/>
          <a:p>
            <a:r>
              <a:rPr lang="en-US" sz="1400"/>
              <a:t>Sơ đồ 3.5</a:t>
            </a:r>
            <a:r>
              <a:rPr lang="en-US" sz="1400" b="1"/>
              <a:t> </a:t>
            </a:r>
            <a:r>
              <a:rPr lang="en-US" sz="1400"/>
              <a:t>Sơ đồ thuật toán loại bỏ các đường thẳng bên ngoài khu vực làn đường.</a:t>
            </a:r>
          </a:p>
        </p:txBody>
      </p:sp>
      <p:sp>
        <p:nvSpPr>
          <p:cNvPr id="6" name="Content Placeholder 5"/>
          <p:cNvSpPr>
            <a:spLocks noGrp="1"/>
          </p:cNvSpPr>
          <p:nvPr>
            <p:ph idx="1"/>
          </p:nvPr>
        </p:nvSpPr>
        <p:spPr/>
        <p:txBody>
          <a:bodyPr/>
          <a:lstStyle/>
          <a:p>
            <a:endParaRPr lang="en-US"/>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6858000" cy="4562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1548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62000" y="725055"/>
            <a:ext cx="4800600" cy="609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1.4 Giải pháp sơ bộ</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 Tổng quan đề tài</a:t>
            </a:r>
            <a:endParaRPr lang="en-US">
              <a:latin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990600" y="1524000"/>
            <a:ext cx="7467600" cy="3508977"/>
          </a:xfrm>
          <a:prstGeom prst="rect">
            <a:avLst/>
          </a:prstGeom>
        </p:spPr>
        <p:txBody>
          <a:bodyPr vert="horz" lIns="91440" tIns="45720" rIns="91440" bIns="45720" rtlCol="0">
            <a:normAutofit fontScale="92500" lnSpcReduction="20000"/>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t>Sử dụng Raspberry Pi 3 xử lý hình ảnh thu được từ </a:t>
            </a:r>
            <a:r>
              <a:rPr lang="en-US" smtClean="0"/>
              <a:t>module Camera </a:t>
            </a:r>
            <a:r>
              <a:rPr lang="en-US"/>
              <a:t>Pi với thư viện OpenCV để nhận dạng được làn đường và hướng mà xe cần di chuyển</a:t>
            </a:r>
            <a:r>
              <a:rPr lang="en-US" smtClean="0"/>
              <a:t>.</a:t>
            </a:r>
          </a:p>
          <a:p>
            <a:endParaRPr lang="en-US"/>
          </a:p>
          <a:p>
            <a:r>
              <a:rPr lang="en-US"/>
              <a:t>Gửi dữ liệu (hướng mà xe cần di chuyển) từ Raspberry PI 3 sang Arduino UNO R3 thông qua giao tiếp UART</a:t>
            </a:r>
            <a:r>
              <a:rPr lang="en-US" smtClean="0"/>
              <a:t>.</a:t>
            </a:r>
          </a:p>
          <a:p>
            <a:endParaRPr lang="en-US"/>
          </a:p>
          <a:p>
            <a:r>
              <a:rPr lang="en-US"/>
              <a:t>Điều khiển hướng di chuyển, xác định và kiểm soát tốc độ của xe bằng Arduino UNO R3</a:t>
            </a:r>
            <a:r>
              <a:rPr lang="en-US" smtClean="0"/>
              <a:t>.</a:t>
            </a:r>
            <a:endParaRPr lang="en-US"/>
          </a:p>
        </p:txBody>
      </p:sp>
    </p:spTree>
    <p:extLst>
      <p:ext uri="{BB962C8B-B14F-4D97-AF65-F5344CB8AC3E}">
        <p14:creationId xmlns:p14="http://schemas.microsoft.com/office/powerpoint/2010/main" val="4045425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0" y="1447800"/>
            <a:ext cx="2438400" cy="4456545"/>
          </a:xfrm>
        </p:spPr>
        <p:txBody>
          <a:bodyPr numCol="1">
            <a:noAutofit/>
          </a:bodyPr>
          <a:lstStyle/>
          <a:p>
            <a:pPr algn="just"/>
            <a:r>
              <a:rPr lang="en-US" sz="2500" smtClean="0">
                <a:solidFill>
                  <a:schemeClr val="tx1"/>
                </a:solidFill>
                <a:latin typeface="Times New Roman" panose="02020603050405020304" pitchFamily="18" charset="0"/>
                <a:cs typeface="Times New Roman" panose="02020603050405020304" pitchFamily="18" charset="0"/>
              </a:rPr>
              <a:t>Xe </a:t>
            </a:r>
            <a:r>
              <a:rPr lang="en-US" sz="2500">
                <a:solidFill>
                  <a:schemeClr val="tx1"/>
                </a:solidFill>
                <a:latin typeface="Times New Roman" panose="02020603050405020304" pitchFamily="18" charset="0"/>
                <a:cs typeface="Times New Roman" panose="02020603050405020304" pitchFamily="18" charset="0"/>
              </a:rPr>
              <a:t>tự hành hay còn gọi là xe tự lái hay xe thông minh được phát triển nhiều về mặt điện tử, về lập </a:t>
            </a:r>
            <a:r>
              <a:rPr lang="en-US" sz="2500" smtClean="0">
                <a:solidFill>
                  <a:schemeClr val="tx1"/>
                </a:solidFill>
                <a:latin typeface="Times New Roman" panose="02020603050405020304" pitchFamily="18" charset="0"/>
                <a:cs typeface="Times New Roman" panose="02020603050405020304" pitchFamily="18" charset="0"/>
              </a:rPr>
              <a:t>trình</a:t>
            </a:r>
            <a:br>
              <a:rPr lang="en-US" sz="2500" smtClean="0">
                <a:solidFill>
                  <a:schemeClr val="tx1"/>
                </a:solidFill>
                <a:latin typeface="Times New Roman" panose="02020603050405020304" pitchFamily="18" charset="0"/>
                <a:cs typeface="Times New Roman" panose="02020603050405020304" pitchFamily="18" charset="0"/>
              </a:rPr>
            </a:br>
            <a:r>
              <a:rPr lang="en-US" sz="2500" smtClean="0">
                <a:solidFill>
                  <a:schemeClr val="tx1"/>
                </a:solidFill>
                <a:latin typeface="Times New Roman" panose="02020603050405020304" pitchFamily="18" charset="0"/>
                <a:cs typeface="Times New Roman" panose="02020603050405020304" pitchFamily="18" charset="0"/>
              </a:rPr>
              <a:t/>
            </a:r>
            <a:br>
              <a:rPr lang="en-US" sz="2500" smtClean="0">
                <a:solidFill>
                  <a:schemeClr val="tx1"/>
                </a:solidFill>
                <a:latin typeface="Times New Roman" panose="02020603050405020304" pitchFamily="18" charset="0"/>
                <a:cs typeface="Times New Roman" panose="02020603050405020304" pitchFamily="18" charset="0"/>
              </a:rPr>
            </a:br>
            <a:r>
              <a:rPr lang="en-US" sz="2500">
                <a:solidFill>
                  <a:schemeClr val="tx1"/>
                </a:solidFill>
                <a:latin typeface="Times New Roman" panose="02020603050405020304" pitchFamily="18" charset="0"/>
                <a:cs typeface="Times New Roman" panose="02020603050405020304" pitchFamily="18" charset="0"/>
              </a:rPr>
              <a:t/>
            </a:r>
            <a:br>
              <a:rPr lang="en-US" sz="2500">
                <a:solidFill>
                  <a:schemeClr val="tx1"/>
                </a:solidFill>
                <a:latin typeface="Times New Roman" panose="02020603050405020304" pitchFamily="18" charset="0"/>
                <a:cs typeface="Times New Roman" panose="02020603050405020304" pitchFamily="18" charset="0"/>
              </a:rPr>
            </a:br>
            <a:r>
              <a:rPr lang="en-US" sz="3000">
                <a:solidFill>
                  <a:schemeClr val="tx1"/>
                </a:solidFill>
                <a:latin typeface="Times New Roman" panose="02020603050405020304" pitchFamily="18" charset="0"/>
                <a:cs typeface="Times New Roman" panose="02020603050405020304" pitchFamily="18" charset="0"/>
              </a:rPr>
              <a:t/>
            </a:r>
            <a:br>
              <a:rPr lang="en-US" sz="3000">
                <a:solidFill>
                  <a:schemeClr val="tx1"/>
                </a:solidFill>
                <a:latin typeface="Times New Roman" panose="02020603050405020304" pitchFamily="18" charset="0"/>
                <a:cs typeface="Times New Roman" panose="02020603050405020304" pitchFamily="18" charset="0"/>
              </a:rPr>
            </a:br>
            <a:endParaRPr lang="en-US" sz="3000">
              <a:solidFill>
                <a:schemeClr val="tx1"/>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 Tổng quan đề tài</a:t>
            </a:r>
            <a:endParaRPr lang="en-US">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36600" y="1447800"/>
            <a:ext cx="5105400" cy="4191000"/>
          </a:xfrm>
          <a:prstGeom prst="rect">
            <a:avLst/>
          </a:prstGeom>
        </p:spPr>
      </p:pic>
      <p:sp>
        <p:nvSpPr>
          <p:cNvPr id="6" name="Title 1"/>
          <p:cNvSpPr txBox="1">
            <a:spLocks/>
          </p:cNvSpPr>
          <p:nvPr/>
        </p:nvSpPr>
        <p:spPr>
          <a:xfrm>
            <a:off x="789709" y="475673"/>
            <a:ext cx="3743036" cy="953655"/>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I. Tổng quan đề tài</a:t>
            </a:r>
          </a:p>
          <a:p>
            <a:r>
              <a:rPr lang="en-US" sz="3000" smtClean="0">
                <a:solidFill>
                  <a:schemeClr val="accent1">
                    <a:lumMod val="75000"/>
                  </a:schemeClr>
                </a:solidFill>
                <a:latin typeface="Times New Roman" panose="02020603050405020304" pitchFamily="18" charset="0"/>
                <a:cs typeface="Times New Roman" panose="02020603050405020304" pitchFamily="18" charset="0"/>
              </a:rPr>
              <a:t>1</a:t>
            </a:r>
            <a:r>
              <a:rPr lang="en-US" sz="3000">
                <a:solidFill>
                  <a:schemeClr val="accent1">
                    <a:lumMod val="75000"/>
                  </a:schemeClr>
                </a:solidFill>
                <a:latin typeface="Times New Roman" panose="02020603050405020304" pitchFamily="18" charset="0"/>
                <a:cs typeface="Times New Roman" panose="02020603050405020304" pitchFamily="18" charset="0"/>
              </a:rPr>
              <a:t>.</a:t>
            </a:r>
            <a:r>
              <a:rPr lang="en-US" sz="3000" smtClean="0">
                <a:solidFill>
                  <a:schemeClr val="accent1">
                    <a:lumMod val="75000"/>
                  </a:schemeClr>
                </a:solidFill>
                <a:latin typeface="Times New Roman" panose="02020603050405020304" pitchFamily="18" charset="0"/>
                <a:cs typeface="Times New Roman" panose="02020603050405020304" pitchFamily="18" charset="0"/>
              </a:rPr>
              <a:t> </a:t>
            </a:r>
            <a:r>
              <a:rPr lang="en-US" sz="3000" smtClean="0">
                <a:solidFill>
                  <a:schemeClr val="accent1">
                    <a:lumMod val="75000"/>
                  </a:schemeClr>
                </a:solidFill>
                <a:latin typeface="Times New Roman" panose="02020603050405020304" pitchFamily="18" charset="0"/>
                <a:cs typeface="Times New Roman" panose="02020603050405020304" pitchFamily="18" charset="0"/>
              </a:rPr>
              <a:t>Khái niệm</a:t>
            </a:r>
            <a:endParaRPr lang="en-US" sz="300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2162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024744" cy="496336"/>
          </a:xfrm>
        </p:spPr>
        <p:txBody>
          <a:bodyPr>
            <a:noAutofit/>
          </a:bodyPr>
          <a:lstStyle/>
          <a:p>
            <a:r>
              <a:rPr lang="en-US" sz="3000" smtClean="0">
                <a:solidFill>
                  <a:schemeClr val="accent1">
                    <a:lumMod val="75000"/>
                  </a:schemeClr>
                </a:solidFill>
                <a:latin typeface="Times New Roman" panose="02020603050405020304" pitchFamily="18" charset="0"/>
                <a:cs typeface="Times New Roman" panose="02020603050405020304" pitchFamily="18" charset="0"/>
              </a:rPr>
              <a:t>1.2 Tình hình phát triển</a:t>
            </a:r>
            <a:endParaRPr lang="en-US" sz="3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 Tổng quan đề tài</a:t>
            </a:r>
            <a:endParaRPr lang="en-US">
              <a:latin typeface="Times New Roman" panose="02020603050405020304" pitchFamily="18" charset="0"/>
              <a:cs typeface="Times New Roman" panose="02020603050405020304" pitchFamily="18" charset="0"/>
            </a:endParaRPr>
          </a:p>
        </p:txBody>
      </p:sp>
      <p:pic>
        <p:nvPicPr>
          <p:cNvPr id="1026" name="Picture 2" descr="C:\Users\hcd-fresher046\Desktop\Slide\self-driving_ca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4876800"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6135255" y="1371600"/>
            <a:ext cx="2438400" cy="4518890"/>
          </a:xfrm>
          <a:prstGeom prst="rect">
            <a:avLst/>
          </a:prstGeom>
        </p:spPr>
        <p:txBody>
          <a:bodyPr vert="horz" lIns="91440" tIns="45720" rIns="91440" bIns="45720" numCol="1"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500" smtClean="0">
                <a:solidFill>
                  <a:schemeClr val="tx1"/>
                </a:solidFill>
                <a:latin typeface="Times New Roman" panose="02020603050405020304" pitchFamily="18" charset="0"/>
                <a:cs typeface="Times New Roman" panose="02020603050405020304" pitchFamily="18" charset="0"/>
              </a:rPr>
              <a:t>Hiện nay, có rất nhiều hãng công nghệ lớn đã và đang nghiên cứu về lĩnh vực xe tự hành như Google, Tesla, Toyota, Apple… </a:t>
            </a:r>
          </a:p>
          <a:p>
            <a:pPr algn="just"/>
            <a:endParaRPr lang="en-US" sz="2500">
              <a:solidFill>
                <a:schemeClr val="tx1"/>
              </a:solidFill>
              <a:latin typeface="Times New Roman" panose="02020603050405020304" pitchFamily="18" charset="0"/>
              <a:cs typeface="Times New Roman" panose="02020603050405020304" pitchFamily="18" charset="0"/>
            </a:endParaRPr>
          </a:p>
          <a:p>
            <a:pPr algn="just"/>
            <a:endParaRPr lang="en-US" sz="2500" smtClean="0">
              <a:solidFill>
                <a:schemeClr val="tx1"/>
              </a:solidFill>
              <a:latin typeface="Times New Roman" panose="02020603050405020304" pitchFamily="18" charset="0"/>
              <a:cs typeface="Times New Roman" panose="02020603050405020304" pitchFamily="18" charset="0"/>
            </a:endParaRPr>
          </a:p>
          <a:p>
            <a:pPr algn="just"/>
            <a:endParaRPr lang="en-US" sz="2500">
              <a:solidFill>
                <a:schemeClr val="tx1"/>
              </a:solidFill>
              <a:latin typeface="Times New Roman" panose="02020603050405020304" pitchFamily="18" charset="0"/>
              <a:cs typeface="Times New Roman" panose="02020603050405020304" pitchFamily="18" charset="0"/>
            </a:endParaRPr>
          </a:p>
          <a:p>
            <a:pPr algn="just"/>
            <a:endParaRPr lang="en-US" sz="250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3369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38200" y="457200"/>
            <a:ext cx="4800600" cy="609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smtClean="0">
                <a:solidFill>
                  <a:schemeClr val="accent1">
                    <a:lumMod val="75000"/>
                  </a:schemeClr>
                </a:solidFill>
                <a:latin typeface="Times New Roman" panose="02020603050405020304" pitchFamily="18" charset="0"/>
                <a:cs typeface="Times New Roman" panose="02020603050405020304" pitchFamily="18" charset="0"/>
              </a:rPr>
              <a:t>1.3 Các yêu cầu đặt ra</a:t>
            </a:r>
            <a:endParaRPr lang="en-US" sz="300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66800" y="1752600"/>
            <a:ext cx="4724400" cy="3962400"/>
          </a:xfrm>
          <a:prstGeom prst="rect">
            <a:avLst/>
          </a:prstGeom>
        </p:spPr>
      </p:pic>
      <p:sp>
        <p:nvSpPr>
          <p:cNvPr id="6" name="Title 1"/>
          <p:cNvSpPr txBox="1">
            <a:spLocks/>
          </p:cNvSpPr>
          <p:nvPr/>
        </p:nvSpPr>
        <p:spPr>
          <a:xfrm>
            <a:off x="5890490" y="725055"/>
            <a:ext cx="2743200" cy="5317835"/>
          </a:xfrm>
          <a:prstGeom prst="rect">
            <a:avLst/>
          </a:prstGeom>
        </p:spPr>
        <p:txBody>
          <a:bodyPr vert="horz" lIns="91440" tIns="45720" rIns="91440" bIns="45720" numCol="1"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500" smtClean="0">
                <a:solidFill>
                  <a:schemeClr val="tx1"/>
                </a:solidFill>
                <a:latin typeface="Times New Roman" panose="02020603050405020304" pitchFamily="18" charset="0"/>
                <a:cs typeface="Times New Roman" panose="02020603050405020304" pitchFamily="18" charset="0"/>
              </a:rPr>
              <a:t>+Nhận dạng </a:t>
            </a:r>
            <a:r>
              <a:rPr lang="en-US" sz="2500">
                <a:solidFill>
                  <a:schemeClr val="tx1"/>
                </a:solidFill>
                <a:latin typeface="Times New Roman" panose="02020603050405020304" pitchFamily="18" charset="0"/>
                <a:cs typeface="Times New Roman" panose="02020603050405020304" pitchFamily="18" charset="0"/>
              </a:rPr>
              <a:t>làn đường và xác định </a:t>
            </a:r>
            <a:r>
              <a:rPr lang="en-US" sz="2500" smtClean="0">
                <a:solidFill>
                  <a:schemeClr val="tx1"/>
                </a:solidFill>
                <a:latin typeface="Times New Roman" panose="02020603050405020304" pitchFamily="18" charset="0"/>
                <a:cs typeface="Times New Roman" panose="02020603050405020304" pitchFamily="18" charset="0"/>
              </a:rPr>
              <a:t>hướng</a:t>
            </a:r>
          </a:p>
          <a:p>
            <a:r>
              <a:rPr lang="en-US" sz="2500" smtClean="0">
                <a:solidFill>
                  <a:schemeClr val="tx1"/>
                </a:solidFill>
                <a:latin typeface="Times New Roman" panose="02020603050405020304" pitchFamily="18" charset="0"/>
                <a:cs typeface="Times New Roman" panose="02020603050405020304" pitchFamily="18" charset="0"/>
              </a:rPr>
              <a:t>+Điều </a:t>
            </a:r>
            <a:r>
              <a:rPr lang="en-US" sz="2500">
                <a:solidFill>
                  <a:schemeClr val="tx1"/>
                </a:solidFill>
                <a:latin typeface="Times New Roman" panose="02020603050405020304" pitchFamily="18" charset="0"/>
                <a:cs typeface="Times New Roman" panose="02020603050405020304" pitchFamily="18" charset="0"/>
              </a:rPr>
              <a:t>khiển hướng di chuyển của xe phải phù hợp với hướng đã xác định </a:t>
            </a:r>
            <a:r>
              <a:rPr lang="en-US" sz="2500" smtClean="0">
                <a:solidFill>
                  <a:schemeClr val="tx1"/>
                </a:solidFill>
                <a:latin typeface="Times New Roman" panose="02020603050405020304" pitchFamily="18" charset="0"/>
                <a:cs typeface="Times New Roman" panose="02020603050405020304" pitchFamily="18" charset="0"/>
              </a:rPr>
              <a:t>được</a:t>
            </a:r>
            <a:endParaRPr lang="en-US" sz="2500">
              <a:solidFill>
                <a:schemeClr val="tx1"/>
              </a:solidFill>
              <a:latin typeface="Times New Roman" panose="02020603050405020304" pitchFamily="18" charset="0"/>
              <a:cs typeface="Times New Roman" panose="02020603050405020304" pitchFamily="18" charset="0"/>
            </a:endParaRPr>
          </a:p>
          <a:p>
            <a:r>
              <a:rPr lang="en-US" sz="2500" smtClean="0">
                <a:solidFill>
                  <a:schemeClr val="tx1"/>
                </a:solidFill>
                <a:latin typeface="Times New Roman" panose="02020603050405020304" pitchFamily="18" charset="0"/>
                <a:cs typeface="Times New Roman" panose="02020603050405020304" pitchFamily="18" charset="0"/>
              </a:rPr>
              <a:t>+Đo </a:t>
            </a:r>
            <a:r>
              <a:rPr lang="en-US" sz="2500">
                <a:solidFill>
                  <a:schemeClr val="tx1"/>
                </a:solidFill>
                <a:latin typeface="Times New Roman" panose="02020603050405020304" pitchFamily="18" charset="0"/>
                <a:cs typeface="Times New Roman" panose="02020603050405020304" pitchFamily="18" charset="0"/>
              </a:rPr>
              <a:t>tốc độ xe </a:t>
            </a:r>
            <a:r>
              <a:rPr lang="en-US" sz="2500" smtClean="0">
                <a:solidFill>
                  <a:schemeClr val="tx1"/>
                </a:solidFill>
                <a:latin typeface="Times New Roman" panose="02020603050405020304" pitchFamily="18" charset="0"/>
                <a:cs typeface="Times New Roman" panose="02020603050405020304" pitchFamily="18" charset="0"/>
              </a:rPr>
              <a:t>chính </a:t>
            </a:r>
            <a:r>
              <a:rPr lang="en-US" sz="2500">
                <a:solidFill>
                  <a:schemeClr val="tx1"/>
                </a:solidFill>
                <a:latin typeface="Times New Roman" panose="02020603050405020304" pitchFamily="18" charset="0"/>
                <a:cs typeface="Times New Roman" panose="02020603050405020304" pitchFamily="18" charset="0"/>
              </a:rPr>
              <a:t>xác để có thể kiểm soát được tốc độ của </a:t>
            </a:r>
            <a:r>
              <a:rPr lang="en-US" sz="2500" smtClean="0">
                <a:solidFill>
                  <a:schemeClr val="tx1"/>
                </a:solidFill>
                <a:latin typeface="Times New Roman" panose="02020603050405020304" pitchFamily="18" charset="0"/>
                <a:cs typeface="Times New Roman" panose="02020603050405020304" pitchFamily="18" charset="0"/>
              </a:rPr>
              <a:t>xe</a:t>
            </a:r>
            <a:endParaRPr lang="en-US" sz="2500">
              <a:solidFill>
                <a:schemeClr val="tx1"/>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 Tổng quan đề tài</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50210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924800" cy="6172200"/>
          </a:xfrm>
        </p:spPr>
        <p:txBody>
          <a:bodyPr>
            <a:normAutofit fontScale="90000"/>
          </a:bodyPr>
          <a:lstStyle/>
          <a:p>
            <a:pPr lvl="0"/>
            <a:r>
              <a:rPr lang="en-US" sz="3500" u="sng" smtClean="0">
                <a:solidFill>
                  <a:schemeClr val="accent1">
                    <a:lumMod val="75000"/>
                  </a:schemeClr>
                </a:solidFill>
                <a:latin typeface="Times New Roman" panose="02020603050405020304" pitchFamily="18" charset="0"/>
                <a:cs typeface="Times New Roman" panose="02020603050405020304" pitchFamily="18" charset="0"/>
              </a:rPr>
              <a:t>II. Cơ sở lý thuyết</a:t>
            </a:r>
            <a:r>
              <a:rPr lang="en-US" sz="3500" smtClean="0">
                <a:solidFill>
                  <a:schemeClr val="accent1">
                    <a:lumMod val="75000"/>
                  </a:schemeClr>
                </a:solidFill>
                <a:latin typeface="Times New Roman" panose="02020603050405020304" pitchFamily="18" charset="0"/>
                <a:cs typeface="Times New Roman" panose="02020603050405020304" pitchFamily="18" charset="0"/>
              </a:rPr>
              <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2.1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Lý </a:t>
            </a:r>
            <a:r>
              <a:rPr lang="en-US" sz="3500" u="sng">
                <a:solidFill>
                  <a:schemeClr val="accent1">
                    <a:lumMod val="75000"/>
                  </a:schemeClr>
                </a:solidFill>
                <a:latin typeface="Times New Roman" panose="02020603050405020304" pitchFamily="18" charset="0"/>
                <a:cs typeface="Times New Roman" panose="02020603050405020304" pitchFamily="18" charset="0"/>
              </a:rPr>
              <a:t>thuyết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về </a:t>
            </a:r>
            <a:r>
              <a:rPr lang="en-US" sz="3500" u="sng">
                <a:solidFill>
                  <a:schemeClr val="accent1">
                    <a:lumMod val="75000"/>
                  </a:schemeClr>
                </a:solidFill>
                <a:latin typeface="Times New Roman" panose="02020603050405020304" pitchFamily="18" charset="0"/>
                <a:cs typeface="Times New Roman" panose="02020603050405020304" pitchFamily="18" charset="0"/>
              </a:rPr>
              <a:t>các thuật toán xử lý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ảnh</a:t>
            </a:r>
            <a:r>
              <a:rPr lang="en-US" sz="3500" smtClean="0">
                <a:solidFill>
                  <a:schemeClr val="accent1">
                    <a:lumMod val="75000"/>
                  </a:schemeClr>
                </a:solidFill>
                <a:latin typeface="Times New Roman" panose="02020603050405020304" pitchFamily="18" charset="0"/>
                <a:cs typeface="Times New Roman" panose="02020603050405020304" pitchFamily="18" charset="0"/>
              </a:rPr>
              <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2.1.1 Hệ điều hành Raspbian</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2.1.2 Ngôn ngữ C++</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2.1.3 Thư viện Opencv</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2.1.4 Thuật toán Canny</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2.1.5 Thuật toán Houghlines</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i="1" smtClean="0">
                <a:solidFill>
                  <a:schemeClr val="accent1">
                    <a:lumMod val="75000"/>
                  </a:schemeClr>
                </a:solidFill>
                <a:latin typeface="Times New Roman" panose="02020603050405020304" pitchFamily="18" charset="0"/>
                <a:cs typeface="Times New Roman" panose="02020603050405020304" pitchFamily="18" charset="0"/>
              </a:rPr>
              <a:t>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2.2 </a:t>
            </a:r>
            <a:r>
              <a:rPr lang="en-US" sz="3500" u="sng" smtClean="0">
                <a:solidFill>
                  <a:schemeClr val="accent1">
                    <a:lumMod val="75000"/>
                  </a:schemeClr>
                </a:solidFill>
                <a:latin typeface="Times New Roman" panose="02020603050405020304" pitchFamily="18" charset="0"/>
                <a:cs typeface="Times New Roman" panose="02020603050405020304" pitchFamily="18" charset="0"/>
              </a:rPr>
              <a:t>Lý thuyết về điều khiển motor và servo</a:t>
            </a:r>
            <a:r>
              <a:rPr lang="en-US" sz="3500" smtClean="0">
                <a:solidFill>
                  <a:schemeClr val="accent1">
                    <a:lumMod val="75000"/>
                  </a:schemeClr>
                </a:solidFill>
                <a:latin typeface="Times New Roman" panose="02020603050405020304" pitchFamily="18" charset="0"/>
                <a:cs typeface="Times New Roman" panose="02020603050405020304" pitchFamily="18" charset="0"/>
              </a:rPr>
              <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2.2.1 </a:t>
            </a:r>
            <a:r>
              <a:rPr lang="en-US" sz="3500" smtClean="0">
                <a:solidFill>
                  <a:schemeClr val="accent1">
                    <a:lumMod val="75000"/>
                  </a:schemeClr>
                </a:solidFill>
                <a:latin typeface="Times New Roman" panose="02020603050405020304" pitchFamily="18" charset="0"/>
                <a:cs typeface="Times New Roman" panose="02020603050405020304" pitchFamily="18" charset="0"/>
              </a:rPr>
              <a:t>Phương pháp điều xung PWM</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r>
              <a:rPr lang="en-US" sz="3500" smtClean="0">
                <a:solidFill>
                  <a:schemeClr val="accent1">
                    <a:lumMod val="75000"/>
                  </a:schemeClr>
                </a:solidFill>
                <a:latin typeface="Times New Roman" panose="02020603050405020304" pitchFamily="18" charset="0"/>
                <a:cs typeface="Times New Roman" panose="02020603050405020304" pitchFamily="18" charset="0"/>
              </a:rPr>
              <a:t>    2.2.2 </a:t>
            </a:r>
            <a:r>
              <a:rPr lang="en-US" sz="3500" smtClean="0">
                <a:solidFill>
                  <a:schemeClr val="accent1">
                    <a:lumMod val="75000"/>
                  </a:schemeClr>
                </a:solidFill>
                <a:latin typeface="Times New Roman" panose="02020603050405020304" pitchFamily="18" charset="0"/>
                <a:cs typeface="Times New Roman" panose="02020603050405020304" pitchFamily="18" charset="0"/>
              </a:rPr>
              <a:t>Giao tiếp UART</a:t>
            </a:r>
            <a:br>
              <a:rPr lang="en-US" sz="3500" smtClean="0">
                <a:solidFill>
                  <a:schemeClr val="accent1">
                    <a:lumMod val="75000"/>
                  </a:schemeClr>
                </a:solidFill>
                <a:latin typeface="Times New Roman" panose="02020603050405020304" pitchFamily="18" charset="0"/>
                <a:cs typeface="Times New Roman" panose="02020603050405020304" pitchFamily="18" charset="0"/>
              </a:rPr>
            </a:br>
            <a:endParaRPr lang="en-US" sz="3500">
              <a:solidFill>
                <a:schemeClr val="accent1">
                  <a:lumMod val="75000"/>
                </a:schemeClr>
              </a:solidFill>
            </a:endParaRPr>
          </a:p>
        </p:txBody>
      </p:sp>
      <p:sp>
        <p:nvSpPr>
          <p:cNvPr id="4"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 Cơ sở lý thuyết</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11016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62000" y="480290"/>
            <a:ext cx="7772400" cy="1560945"/>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a:solidFill>
                  <a:schemeClr val="accent1">
                    <a:lumMod val="75000"/>
                  </a:schemeClr>
                </a:solidFill>
                <a:latin typeface="Times New Roman" panose="02020603050405020304" pitchFamily="18" charset="0"/>
                <a:cs typeface="Times New Roman" panose="02020603050405020304" pitchFamily="18" charset="0"/>
              </a:rPr>
              <a:t>II. Cơ sở lý thuyết</a:t>
            </a:r>
            <a:r>
              <a:rPr lang="en-US" sz="3000">
                <a:solidFill>
                  <a:schemeClr val="accent1">
                    <a:lumMod val="75000"/>
                  </a:schemeClr>
                </a:solidFill>
                <a:latin typeface="Times New Roman" panose="02020603050405020304" pitchFamily="18" charset="0"/>
                <a:cs typeface="Times New Roman" panose="02020603050405020304" pitchFamily="18" charset="0"/>
              </a:rPr>
              <a:t/>
            </a:r>
            <a:br>
              <a:rPr lang="en-US" sz="3000">
                <a:solidFill>
                  <a:schemeClr val="accent1">
                    <a:lumMod val="75000"/>
                  </a:schemeClr>
                </a:solidFill>
                <a:latin typeface="Times New Roman" panose="02020603050405020304" pitchFamily="18" charset="0"/>
                <a:cs typeface="Times New Roman" panose="02020603050405020304" pitchFamily="18" charset="0"/>
              </a:rPr>
            </a:br>
            <a:r>
              <a:rPr lang="en-US" sz="3000">
                <a:solidFill>
                  <a:schemeClr val="accent1">
                    <a:lumMod val="75000"/>
                  </a:schemeClr>
                </a:solidFill>
                <a:latin typeface="Times New Roman" panose="02020603050405020304" pitchFamily="18" charset="0"/>
                <a:cs typeface="Times New Roman" panose="02020603050405020304" pitchFamily="18" charset="0"/>
              </a:rPr>
              <a:t>2.1 Lý thuyết về các thuật toán xử lý ảnh</a:t>
            </a:r>
            <a:br>
              <a:rPr lang="en-US" sz="3000">
                <a:solidFill>
                  <a:schemeClr val="accent1">
                    <a:lumMod val="75000"/>
                  </a:schemeClr>
                </a:solidFill>
                <a:latin typeface="Times New Roman" panose="02020603050405020304" pitchFamily="18" charset="0"/>
                <a:cs typeface="Times New Roman" panose="02020603050405020304" pitchFamily="18" charset="0"/>
              </a:rPr>
            </a:br>
            <a:r>
              <a:rPr lang="en-US" sz="3000">
                <a:solidFill>
                  <a:schemeClr val="accent1">
                    <a:lumMod val="75000"/>
                  </a:schemeClr>
                </a:solidFill>
                <a:latin typeface="Times New Roman" panose="02020603050405020304" pitchFamily="18" charset="0"/>
                <a:cs typeface="Times New Roman" panose="02020603050405020304" pitchFamily="18" charset="0"/>
              </a:rPr>
              <a:t>2.1.1 Hệ điều hành Raspbian</a:t>
            </a:r>
            <a:endParaRPr lang="en-US" sz="3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 Cơ sở lý thuyết</a:t>
            </a:r>
            <a:endParaRPr lang="en-US">
              <a:latin typeface="Times New Roman" panose="02020603050405020304" pitchFamily="18" charset="0"/>
              <a:cs typeface="Times New Roman" panose="02020603050405020304" pitchFamily="18" charset="0"/>
            </a:endParaRPr>
          </a:p>
        </p:txBody>
      </p:sp>
      <p:pic>
        <p:nvPicPr>
          <p:cNvPr id="6" name="Content Placeholder 5" descr="C:\Users\Dang Quoc Bao\Desktop\baocaoM2\Raspbian_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209800"/>
            <a:ext cx="6477000" cy="3276600"/>
          </a:xfrm>
          <a:prstGeom prst="rect">
            <a:avLst/>
          </a:prstGeom>
          <a:noFill/>
          <a:ln>
            <a:noFill/>
          </a:ln>
        </p:spPr>
      </p:pic>
      <p:sp>
        <p:nvSpPr>
          <p:cNvPr id="7" name="TextBox 6"/>
          <p:cNvSpPr txBox="1"/>
          <p:nvPr/>
        </p:nvSpPr>
        <p:spPr>
          <a:xfrm>
            <a:off x="2286000" y="5675850"/>
            <a:ext cx="6096000" cy="369332"/>
          </a:xfrm>
          <a:prstGeom prst="rect">
            <a:avLst/>
          </a:prstGeom>
          <a:noFill/>
        </p:spPr>
        <p:txBody>
          <a:bodyPr wrap="square" rtlCol="0">
            <a:spAutoFit/>
          </a:bodyPr>
          <a:lstStyle/>
          <a:p>
            <a:r>
              <a:rPr lang="en-US"/>
              <a:t>Hình 2.1 Giao diện hệ điều hành Raspbian</a:t>
            </a:r>
          </a:p>
        </p:txBody>
      </p:sp>
    </p:spTree>
    <p:extLst>
      <p:ext uri="{BB962C8B-B14F-4D97-AF65-F5344CB8AC3E}">
        <p14:creationId xmlns:p14="http://schemas.microsoft.com/office/powerpoint/2010/main" val="2220779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txBox="1">
            <a:spLocks/>
          </p:cNvSpPr>
          <p:nvPr/>
        </p:nvSpPr>
        <p:spPr>
          <a:xfrm>
            <a:off x="762000" y="725055"/>
            <a:ext cx="4800600" cy="609600"/>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accent1">
                    <a:lumMod val="75000"/>
                  </a:schemeClr>
                </a:solidFill>
                <a:latin typeface="Times New Roman" panose="02020603050405020304" pitchFamily="18" charset="0"/>
                <a:cs typeface="Times New Roman" panose="02020603050405020304" pitchFamily="18" charset="0"/>
              </a:rPr>
              <a:t>1.3 </a:t>
            </a:r>
            <a:r>
              <a:rPr lang="en-US" sz="3600">
                <a:solidFill>
                  <a:schemeClr val="accent1">
                    <a:lumMod val="75000"/>
                  </a:schemeClr>
                </a:solidFill>
                <a:latin typeface="Times New Roman" panose="02020603050405020304" pitchFamily="18" charset="0"/>
                <a:cs typeface="Times New Roman" panose="02020603050405020304" pitchFamily="18" charset="0"/>
              </a:rPr>
              <a:t>Ngôn ngữ C++</a:t>
            </a:r>
            <a:endParaRPr lang="en-US" sz="370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02338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6700"/>
            <a:ext cx="8534400" cy="5448300"/>
          </a:xfrm>
        </p:spPr>
        <p:txBody>
          <a:bodyPr>
            <a:normAutofit/>
          </a:bodyPr>
          <a:lstStyle/>
          <a:p>
            <a:r>
              <a:rPr lang="en-US" sz="3300" smtClean="0">
                <a:solidFill>
                  <a:schemeClr val="accent1">
                    <a:lumMod val="75000"/>
                  </a:schemeClr>
                </a:solidFill>
                <a:latin typeface="Times New Roman" panose="02020603050405020304" pitchFamily="18" charset="0"/>
                <a:cs typeface="Times New Roman" panose="02020603050405020304" pitchFamily="18" charset="0"/>
              </a:rPr>
              <a:t>III. </a:t>
            </a:r>
            <a:r>
              <a:rPr lang="en-US" sz="3300">
                <a:solidFill>
                  <a:schemeClr val="accent1">
                    <a:lumMod val="75000"/>
                  </a:schemeClr>
                </a:solidFill>
                <a:latin typeface="Times New Roman" panose="02020603050405020304" pitchFamily="18" charset="0"/>
                <a:cs typeface="Times New Roman" panose="02020603050405020304" pitchFamily="18" charset="0"/>
              </a:rPr>
              <a:t>Thiết kết hệ thống</a:t>
            </a:r>
            <a:br>
              <a:rPr lang="en-US" sz="3300">
                <a:solidFill>
                  <a:schemeClr val="accent1">
                    <a:lumMod val="75000"/>
                  </a:schemeClr>
                </a:solidFill>
                <a:latin typeface="Times New Roman" panose="02020603050405020304" pitchFamily="18" charset="0"/>
                <a:cs typeface="Times New Roman" panose="02020603050405020304" pitchFamily="18" charset="0"/>
              </a:rPr>
            </a:br>
            <a:r>
              <a:rPr lang="en-US" sz="3300">
                <a:solidFill>
                  <a:schemeClr val="accent1">
                    <a:lumMod val="75000"/>
                  </a:schemeClr>
                </a:solidFill>
                <a:latin typeface="Times New Roman" panose="02020603050405020304" pitchFamily="18" charset="0"/>
                <a:cs typeface="Times New Roman" panose="02020603050405020304" pitchFamily="18" charset="0"/>
              </a:rPr>
              <a:t> </a:t>
            </a:r>
            <a:r>
              <a:rPr lang="en-US" sz="3300" smtClean="0">
                <a:solidFill>
                  <a:schemeClr val="accent1">
                    <a:lumMod val="75000"/>
                  </a:schemeClr>
                </a:solidFill>
                <a:latin typeface="Times New Roman" panose="02020603050405020304" pitchFamily="18" charset="0"/>
                <a:cs typeface="Times New Roman" panose="02020603050405020304" pitchFamily="18" charset="0"/>
              </a:rPr>
              <a:t>   </a:t>
            </a:r>
            <a:r>
              <a:rPr lang="en-US" sz="3300" smtClean="0">
                <a:solidFill>
                  <a:schemeClr val="accent1">
                    <a:lumMod val="75000"/>
                  </a:schemeClr>
                </a:solidFill>
                <a:latin typeface="Times New Roman" panose="02020603050405020304" pitchFamily="18" charset="0"/>
                <a:cs typeface="Times New Roman" panose="02020603050405020304" pitchFamily="18" charset="0"/>
              </a:rPr>
              <a:t>3.1 Thiết kế phần cứng</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3.1.1 Sơ đồ hệ thống</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3.1.2 Thiết kế giao tiếp giữa các module</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3.2 Thiết kế phần mềm</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3.2.1 Thiết kế các thuật toán xử lý ảnh</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3.2.2 Thiết kế các thuật toán cho phần điều khiển xe</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r>
              <a:rPr lang="en-US" sz="3300" smtClean="0">
                <a:solidFill>
                  <a:schemeClr val="accent1">
                    <a:lumMod val="75000"/>
                  </a:schemeClr>
                </a:solidFill>
                <a:latin typeface="Times New Roman" panose="02020603050405020304" pitchFamily="18" charset="0"/>
                <a:cs typeface="Times New Roman" panose="02020603050405020304" pitchFamily="18" charset="0"/>
              </a:rPr>
              <a:t/>
            </a:r>
            <a:br>
              <a:rPr lang="en-US" sz="3300" smtClean="0">
                <a:solidFill>
                  <a:schemeClr val="accent1">
                    <a:lumMod val="75000"/>
                  </a:schemeClr>
                </a:solidFill>
                <a:latin typeface="Times New Roman" panose="02020603050405020304" pitchFamily="18" charset="0"/>
                <a:cs typeface="Times New Roman" panose="02020603050405020304" pitchFamily="18" charset="0"/>
              </a:rPr>
            </a:br>
            <a:endParaRPr lang="en-US" sz="3300">
              <a:solidFill>
                <a:schemeClr val="accent1">
                  <a:lumMod val="75000"/>
                </a:schemeClr>
              </a:solidFill>
            </a:endParaRPr>
          </a:p>
        </p:txBody>
      </p:sp>
      <p:sp>
        <p:nvSpPr>
          <p:cNvPr id="5" name="Title 1"/>
          <p:cNvSpPr txBox="1">
            <a:spLocks/>
          </p:cNvSpPr>
          <p:nvPr/>
        </p:nvSpPr>
        <p:spPr>
          <a:xfrm>
            <a:off x="4832926" y="76200"/>
            <a:ext cx="3244273" cy="381000"/>
          </a:xfrm>
          <a:prstGeom prst="rect">
            <a:avLst/>
          </a:prstGeom>
        </p:spPr>
        <p:txBody>
          <a:bodyPr vert="horz" lIns="91440" tIns="45720" rIns="91440" bIns="45720" rtlCol="0" anchor="b">
            <a:normAutofit fontScale="5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latin typeface="Times New Roman" panose="02020603050405020304" pitchFamily="18" charset="0"/>
                <a:cs typeface="Times New Roman" panose="02020603050405020304" pitchFamily="18" charset="0"/>
              </a:rPr>
              <a:t>III. Thiết kế hệ thống</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51422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523</TotalTime>
  <Words>981</Words>
  <Application>Microsoft Office PowerPoint</Application>
  <PresentationFormat>On-screen Show (4:3)</PresentationFormat>
  <Paragraphs>116</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Austin</vt:lpstr>
      <vt:lpstr>Đề tài:  Thiết kế và thi công mô hình xe tự hành: Nhận diện và di chuyển theo làn đường  </vt:lpstr>
      <vt:lpstr>PowerPoint Presentation</vt:lpstr>
      <vt:lpstr>Xe tự hành hay còn gọi là xe tự lái hay xe thông minh được phát triển nhiều về mặt điện tử, về lập trình    </vt:lpstr>
      <vt:lpstr>1.2 Tình hình phát triển</vt:lpstr>
      <vt:lpstr>PowerPoint Presentation</vt:lpstr>
      <vt:lpstr>II. Cơ sở lý thuyết   2.1 Lý thuyết về các thuật toán xử lý ảnh     2.1.1 Hệ điều hành Raspbian     2.1.2 Ngôn ngữ C++     2.1.3 Thư viện Opencv     2.1.4 Thuật toán Canny     2.1.5 Thuật toán Houghlines   2.2 Lý thuyết về điều khiển motor và servo     2.2.1 Phương pháp điều xung PWM     2.2.2 Giao tiếp UART </vt:lpstr>
      <vt:lpstr>PowerPoint Presentation</vt:lpstr>
      <vt:lpstr>PowerPoint Presentation</vt:lpstr>
      <vt:lpstr>III. Thiết kết hệ thống     3.1 Thiết kế phần cứng     3.1.1 Sơ đồ hệ thống     3.1.2 Thiết kế giao tiếp giữa các module     3.2 Thiết kế phần mềm     3.2.1 Thiết kế các thuật toán xử lý ảnh     3.2.2 Thiết kế các thuật toán cho phần điều khiển xe  </vt:lpstr>
      <vt:lpstr>PowerPoint Presentation</vt:lpstr>
      <vt:lpstr>PowerPoint Presentation</vt:lpstr>
      <vt:lpstr>PowerPoint Presentation</vt:lpstr>
      <vt:lpstr>PowerPoint Presentation</vt:lpstr>
      <vt:lpstr>PowerPoint Presentation</vt:lpstr>
      <vt:lpstr>IV. Kết quả thực hiện 4.1 Các kết quả đạt được 4.2 Những hạn chế của hệ thống 4.3 Hướng phát triển hệ thống</vt:lpstr>
      <vt:lpstr>IV. Kết quả thực hiện 4.1 Các kết quả đạt được</vt:lpstr>
      <vt:lpstr>PowerPoint Presentation</vt:lpstr>
      <vt:lpstr>PowerPoint Presentation</vt:lpstr>
      <vt:lpstr>PowerPoint Presentation</vt:lpstr>
      <vt:lpstr>Nhược điểm: +Không nhận dạng được những khúc cua với góc quá lớn. +Tầm nhìn của Camera còn hạn chế nên đôi khi gặp những điểm mù không nhìn thấy được làn đường. +Xe không có phần giảm tốc nên chỉ có thể giảm tốc độ xe bằng cách giảm tốc độ động cơ. Nên việc dừng xe đột ngột là không thể.  </vt:lpstr>
      <vt:lpstr>4.3 Hướng phát triển hệ thống</vt:lpstr>
      <vt:lpstr>PowerPoint Presentation</vt:lpstr>
      <vt:lpstr>3.1.2 Thiết kế giao tiếp giữa các module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HCD-Fresher046 (FHO.CTC)</dc:creator>
  <cp:lastModifiedBy>HCD-Fresher046 (FHO.CTC)</cp:lastModifiedBy>
  <cp:revision>155</cp:revision>
  <dcterms:created xsi:type="dcterms:W3CDTF">2017-05-22T07:58:50Z</dcterms:created>
  <dcterms:modified xsi:type="dcterms:W3CDTF">2017-05-23T09:43:39Z</dcterms:modified>
</cp:coreProperties>
</file>